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notesMasterIdLst>
    <p:notesMasterId r:id="rId31"/>
  </p:notesMasterIdLst>
  <p:sldSz cx="14630400" cy="8229600"/>
  <p:notesSz cx="8229600" cy="14630400"/>
  <p:embeddedFontLst>
    <p:embeddedFont>
      <p:font typeface="Nunito Semi Bold"/>
      <p:regular r:id="rId36"/>
    </p:embeddedFont>
    <p:embeddedFont>
      <p:font typeface="Nunito Semi Bold"/>
      <p:regular r:id="rId37"/>
    </p:embeddedFont>
    <p:embeddedFont>
      <p:font typeface="Nunito Semi Bold"/>
      <p:regular r:id="rId38"/>
    </p:embeddedFont>
    <p:embeddedFont>
      <p:font typeface="Nunito Semi Bold"/>
      <p:regular r:id="rId39"/>
    </p:embeddedFont>
    <p:embeddedFont>
      <p:font typeface="PT Sans"/>
      <p:regular r:id="rId40"/>
    </p:embeddedFont>
    <p:embeddedFont>
      <p:font typeface="PT Sans"/>
      <p:regular r:id="rId41"/>
    </p:embeddedFont>
    <p:embeddedFont>
      <p:font typeface="PT Sans"/>
      <p:regular r:id="rId42"/>
    </p:embeddedFont>
    <p:embeddedFont>
      <p:font typeface="PT Sans"/>
      <p:regular r:id="rId4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36" Type="http://schemas.openxmlformats.org/officeDocument/2006/relationships/font" Target="fonts/font1.fntdata"/><Relationship Id="rId37" Type="http://schemas.openxmlformats.org/officeDocument/2006/relationships/font" Target="fonts/font2.fntdata"/><Relationship Id="rId38" Type="http://schemas.openxmlformats.org/officeDocument/2006/relationships/font" Target="fonts/font3.fntdata"/><Relationship Id="rId39" Type="http://schemas.openxmlformats.org/officeDocument/2006/relationships/font" Target="fonts/font4.fntdata"/><Relationship Id="rId40" Type="http://schemas.openxmlformats.org/officeDocument/2006/relationships/font" Target="fonts/font5.fntdata"/><Relationship Id="rId41" Type="http://schemas.openxmlformats.org/officeDocument/2006/relationships/font" Target="fonts/font6.fntdata"/><Relationship Id="rId42" Type="http://schemas.openxmlformats.org/officeDocument/2006/relationships/font" Target="fonts/font7.fntdata"/><Relationship Id="rId43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0-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1-1.png"/><Relationship Id="rId2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2-1.png"/><Relationship Id="rId2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3-1.png"/><Relationship Id="rId2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4-1.png"/><Relationship Id="rId2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5-1.png"/><Relationship Id="rId2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6-1.png"/><Relationship Id="rId2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7-1.png"/><Relationship Id="rId2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8-1.png"/><Relationship Id="rId2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9-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0-1.png"/><Relationship Id="rId2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1-1.png"/><Relationship Id="rId2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2-1.png"/><Relationship Id="rId2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3-1.png"/><Relationship Id="rId2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4-1.png"/><Relationship Id="rId2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5-1.png"/><Relationship Id="rId2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6-1.png"/><Relationship Id="rId2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7-1.png"/><Relationship Id="rId2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8-1.png"/><Relationship Id="rId2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29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30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30.xml"/><Relationship Id="rId3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slideLayout" Target="../slideLayouts/slideLayout15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slideLayout" Target="../slideLayouts/slideLayout16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slideLayout" Target="../slideLayouts/slideLayout17.xml"/><Relationship Id="rId6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slideLayout" Target="../slideLayouts/slideLayout18.xml"/><Relationship Id="rId6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18-3.png"/><Relationship Id="rId4" Type="http://schemas.openxmlformats.org/officeDocument/2006/relationships/image" Target="../media/image-18-4.png"/><Relationship Id="rId5" Type="http://schemas.openxmlformats.org/officeDocument/2006/relationships/slideLayout" Target="../slideLayouts/slideLayout19.xml"/><Relationship Id="rId6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19-3.png"/><Relationship Id="rId4" Type="http://schemas.openxmlformats.org/officeDocument/2006/relationships/image" Target="../media/image-19-4.png"/><Relationship Id="rId5" Type="http://schemas.openxmlformats.org/officeDocument/2006/relationships/slideLayout" Target="../slideLayouts/slideLayout20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slideLayout" Target="../slideLayouts/slideLayout21.xml"/><Relationship Id="rId6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image" Target="../media/image-21-4.png"/><Relationship Id="rId5" Type="http://schemas.openxmlformats.org/officeDocument/2006/relationships/slideLayout" Target="../slideLayouts/slideLayout22.xml"/><Relationship Id="rId6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png"/><Relationship Id="rId3" Type="http://schemas.openxmlformats.org/officeDocument/2006/relationships/image" Target="../media/image-22-3.png"/><Relationship Id="rId4" Type="http://schemas.openxmlformats.org/officeDocument/2006/relationships/image" Target="../media/image-22-4.png"/><Relationship Id="rId5" Type="http://schemas.openxmlformats.org/officeDocument/2006/relationships/slideLayout" Target="../slideLayouts/slideLayout23.xml"/><Relationship Id="rId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png"/><Relationship Id="rId4" Type="http://schemas.openxmlformats.org/officeDocument/2006/relationships/image" Target="../media/image-23-4.png"/><Relationship Id="rId5" Type="http://schemas.openxmlformats.org/officeDocument/2006/relationships/slideLayout" Target="../slideLayouts/slideLayout24.xml"/><Relationship Id="rId6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png"/><Relationship Id="rId3" Type="http://schemas.openxmlformats.org/officeDocument/2006/relationships/image" Target="../media/image-24-3.png"/><Relationship Id="rId4" Type="http://schemas.openxmlformats.org/officeDocument/2006/relationships/image" Target="../media/image-24-4.png"/><Relationship Id="rId5" Type="http://schemas.openxmlformats.org/officeDocument/2006/relationships/slideLayout" Target="../slideLayouts/slideLayout25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png"/><Relationship Id="rId4" Type="http://schemas.openxmlformats.org/officeDocument/2006/relationships/image" Target="../media/image-25-4.png"/><Relationship Id="rId5" Type="http://schemas.openxmlformats.org/officeDocument/2006/relationships/slideLayout" Target="../slideLayouts/slideLayout26.xml"/><Relationship Id="rId6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png"/><Relationship Id="rId3" Type="http://schemas.openxmlformats.org/officeDocument/2006/relationships/image" Target="../media/image-26-3.png"/><Relationship Id="rId4" Type="http://schemas.openxmlformats.org/officeDocument/2006/relationships/image" Target="../media/image-26-4.png"/><Relationship Id="rId5" Type="http://schemas.openxmlformats.org/officeDocument/2006/relationships/slideLayout" Target="../slideLayouts/slideLayout27.xml"/><Relationship Id="rId6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image" Target="../media/image-27-3.png"/><Relationship Id="rId4" Type="http://schemas.openxmlformats.org/officeDocument/2006/relationships/image" Target="../media/image-27-4.png"/><Relationship Id="rId5" Type="http://schemas.openxmlformats.org/officeDocument/2006/relationships/slideLayout" Target="../slideLayouts/slideLayout28.xml"/><Relationship Id="rId6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3.png"/><Relationship Id="rId4" Type="http://schemas.openxmlformats.org/officeDocument/2006/relationships/image" Target="../media/image-28-4.png"/><Relationship Id="rId5" Type="http://schemas.openxmlformats.org/officeDocument/2006/relationships/slideLayout" Target="../slideLayouts/slideLayout29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29-3.png"/><Relationship Id="rId4" Type="http://schemas.openxmlformats.org/officeDocument/2006/relationships/image" Target="../media/image-29-4.png"/><Relationship Id="rId5" Type="http://schemas.openxmlformats.org/officeDocument/2006/relationships/slideLayout" Target="../slideLayouts/slideLayout30.xml"/><Relationship Id="rId6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9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0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389227"/>
            <a:ext cx="7468553" cy="1943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650"/>
              </a:lnSpc>
              <a:buNone/>
            </a:pPr>
            <a:r>
              <a:rPr lang="en-US" sz="61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Profilul de formare al absolventului</a:t>
            </a:r>
            <a:endParaRPr lang="en-US" sz="6100" dirty="0"/>
          </a:p>
        </p:txBody>
      </p:sp>
      <p:sp>
        <p:nvSpPr>
          <p:cNvPr id="4" name="Text 1"/>
          <p:cNvSpPr/>
          <p:nvPr/>
        </p:nvSpPr>
        <p:spPr>
          <a:xfrm>
            <a:off x="837724" y="4691301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Profilul de formare al absolventului reprezintă o componentă reglatoare a curriculumului național. Acesta descrie așteptările față de absolvenții diferitelor niveluri de studiu din învățământul preuniversitar obligatoriu.</a:t>
            </a:r>
            <a:endParaRPr lang="en-US" sz="1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76664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Profilul absolventului - învățământ preșcolar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533650"/>
            <a:ext cx="3614618" cy="2520910"/>
          </a:xfrm>
          <a:prstGeom prst="roundRect">
            <a:avLst>
              <a:gd name="adj" fmla="val 14244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99899" y="2795826"/>
            <a:ext cx="3090267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 socioemoțională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99899" y="3643313"/>
            <a:ext cx="309026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Interacționează pozitiv cu ceilalți și își exprimă emoțiile în mod adecvat.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533650"/>
            <a:ext cx="3614618" cy="2520910"/>
          </a:xfrm>
          <a:prstGeom prst="roundRect">
            <a:avLst>
              <a:gd name="adj" fmla="val 14244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53833" y="2795826"/>
            <a:ext cx="3090267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Dezvoltarea limbajului și a comunicării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53833" y="3643313"/>
            <a:ext cx="309026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Comunică eficient și dezvoltă abilități de pre-alfabetizare.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5293876"/>
            <a:ext cx="3614618" cy="2168962"/>
          </a:xfrm>
          <a:prstGeom prst="roundRect">
            <a:avLst>
              <a:gd name="adj" fmla="val 16555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99899" y="5556052"/>
            <a:ext cx="3090267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 fizică și a sănătății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99899" y="6403538"/>
            <a:ext cx="309026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abilități motorii și obiceiuri sănătoase.</a:t>
            </a:r>
            <a:endParaRPr lang="en-US" sz="1850" dirty="0"/>
          </a:p>
        </p:txBody>
      </p:sp>
      <p:sp>
        <p:nvSpPr>
          <p:cNvPr id="13" name="Shape 10"/>
          <p:cNvSpPr/>
          <p:nvPr/>
        </p:nvSpPr>
        <p:spPr>
          <a:xfrm>
            <a:off x="4691658" y="5293876"/>
            <a:ext cx="3614618" cy="2168962"/>
          </a:xfrm>
          <a:prstGeom prst="roundRect">
            <a:avLst>
              <a:gd name="adj" fmla="val 16555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953833" y="555605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 cognitivă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4953833" y="6051590"/>
            <a:ext cx="309026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Explorează mediul înconjurător și dezvoltă gândirea logică.</a:t>
            </a:r>
            <a:endParaRPr lang="en-US" sz="1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12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76248" y="541972"/>
            <a:ext cx="7764304" cy="11591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550"/>
              </a:lnSpc>
              <a:buNone/>
            </a:pPr>
            <a:r>
              <a:rPr lang="en-US" sz="3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Profilul absolventului - învățământ primar</a:t>
            </a:r>
            <a:endParaRPr lang="en-US" sz="3650" dirty="0"/>
          </a:p>
        </p:txBody>
      </p:sp>
      <p:sp>
        <p:nvSpPr>
          <p:cNvPr id="4" name="Shape 1"/>
          <p:cNvSpPr/>
          <p:nvPr/>
        </p:nvSpPr>
        <p:spPr>
          <a:xfrm>
            <a:off x="6460450" y="1996797"/>
            <a:ext cx="22860" cy="5692497"/>
          </a:xfrm>
          <a:prstGeom prst="roundRect">
            <a:avLst>
              <a:gd name="adj" fmla="val 1293388"/>
            </a:avLst>
          </a:prstGeom>
          <a:solidFill>
            <a:srgbClr val="FFFFFF">
              <a:alpha val="24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6670715" y="2428756"/>
            <a:ext cx="689848" cy="22860"/>
          </a:xfrm>
          <a:prstGeom prst="roundRect">
            <a:avLst>
              <a:gd name="adj" fmla="val 1293388"/>
            </a:avLst>
          </a:prstGeom>
          <a:solidFill>
            <a:srgbClr val="F2B42D"/>
          </a:solidFill>
          <a:ln/>
        </p:spPr>
      </p:sp>
      <p:sp>
        <p:nvSpPr>
          <p:cNvPr id="6" name="Shape 3"/>
          <p:cNvSpPr/>
          <p:nvPr/>
        </p:nvSpPr>
        <p:spPr>
          <a:xfrm>
            <a:off x="6250186" y="2218492"/>
            <a:ext cx="443389" cy="443389"/>
          </a:xfrm>
          <a:prstGeom prst="roundRect">
            <a:avLst>
              <a:gd name="adj" fmla="val 66684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388418" y="2301002"/>
            <a:ext cx="166926" cy="278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7555944" y="2193846"/>
            <a:ext cx="2318861" cy="28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Comunicare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7555944" y="2601992"/>
            <a:ext cx="6384607" cy="630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abilități de citire, scriere și exprimare orală în limba maternă și în limbi străine.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670715" y="4058841"/>
            <a:ext cx="689848" cy="22860"/>
          </a:xfrm>
          <a:prstGeom prst="roundRect">
            <a:avLst>
              <a:gd name="adj" fmla="val 1293388"/>
            </a:avLst>
          </a:prstGeom>
          <a:solidFill>
            <a:srgbClr val="D7425E"/>
          </a:solidFill>
          <a:ln/>
        </p:spPr>
      </p:sp>
      <p:sp>
        <p:nvSpPr>
          <p:cNvPr id="11" name="Shape 8"/>
          <p:cNvSpPr/>
          <p:nvPr/>
        </p:nvSpPr>
        <p:spPr>
          <a:xfrm>
            <a:off x="6250186" y="3848576"/>
            <a:ext cx="443389" cy="443389"/>
          </a:xfrm>
          <a:prstGeom prst="roundRect">
            <a:avLst>
              <a:gd name="adj" fmla="val 66684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388418" y="3931087"/>
            <a:ext cx="166926" cy="278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150" dirty="0"/>
          </a:p>
        </p:txBody>
      </p:sp>
      <p:sp>
        <p:nvSpPr>
          <p:cNvPr id="13" name="Text 10"/>
          <p:cNvSpPr/>
          <p:nvPr/>
        </p:nvSpPr>
        <p:spPr>
          <a:xfrm>
            <a:off x="7555944" y="3823930"/>
            <a:ext cx="2318861" cy="28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Gândire logică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7555944" y="4232077"/>
            <a:ext cx="6384607" cy="630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noțiuni matematice de bază și dezvoltă capacitatea de rezolvare a problemelor simple.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6670715" y="5688925"/>
            <a:ext cx="689848" cy="22860"/>
          </a:xfrm>
          <a:prstGeom prst="roundRect">
            <a:avLst>
              <a:gd name="adj" fmla="val 1293388"/>
            </a:avLst>
          </a:prstGeom>
          <a:solidFill>
            <a:srgbClr val="DD785E"/>
          </a:solidFill>
          <a:ln/>
        </p:spPr>
      </p:sp>
      <p:sp>
        <p:nvSpPr>
          <p:cNvPr id="16" name="Shape 13"/>
          <p:cNvSpPr/>
          <p:nvPr/>
        </p:nvSpPr>
        <p:spPr>
          <a:xfrm>
            <a:off x="6250186" y="5478661"/>
            <a:ext cx="443389" cy="443389"/>
          </a:xfrm>
          <a:prstGeom prst="roundRect">
            <a:avLst>
              <a:gd name="adj" fmla="val 66684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388418" y="5561171"/>
            <a:ext cx="166926" cy="278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150" dirty="0"/>
          </a:p>
        </p:txBody>
      </p:sp>
      <p:sp>
        <p:nvSpPr>
          <p:cNvPr id="18" name="Text 15"/>
          <p:cNvSpPr/>
          <p:nvPr/>
        </p:nvSpPr>
        <p:spPr>
          <a:xfrm>
            <a:off x="7555944" y="5454015"/>
            <a:ext cx="2318861" cy="28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Explorare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7555944" y="5862161"/>
            <a:ext cx="6384607" cy="3153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curiozitate pentru mediul înconjurător și fenomenele naturale.</a:t>
            </a:r>
            <a:endParaRPr lang="en-US" sz="1550" dirty="0"/>
          </a:p>
        </p:txBody>
      </p:sp>
      <p:sp>
        <p:nvSpPr>
          <p:cNvPr id="20" name="Shape 17"/>
          <p:cNvSpPr/>
          <p:nvPr/>
        </p:nvSpPr>
        <p:spPr>
          <a:xfrm>
            <a:off x="6670715" y="7003613"/>
            <a:ext cx="689848" cy="22860"/>
          </a:xfrm>
          <a:prstGeom prst="roundRect">
            <a:avLst>
              <a:gd name="adj" fmla="val 1293388"/>
            </a:avLst>
          </a:prstGeom>
          <a:solidFill>
            <a:srgbClr val="48A8E2"/>
          </a:solidFill>
          <a:ln/>
        </p:spPr>
      </p:sp>
      <p:sp>
        <p:nvSpPr>
          <p:cNvPr id="21" name="Shape 18"/>
          <p:cNvSpPr/>
          <p:nvPr/>
        </p:nvSpPr>
        <p:spPr>
          <a:xfrm>
            <a:off x="6250186" y="6793349"/>
            <a:ext cx="443389" cy="443389"/>
          </a:xfrm>
          <a:prstGeom prst="roundRect">
            <a:avLst>
              <a:gd name="adj" fmla="val 66684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388418" y="6875859"/>
            <a:ext cx="166926" cy="278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4</a:t>
            </a:r>
            <a:endParaRPr lang="en-US" sz="2150" dirty="0"/>
          </a:p>
        </p:txBody>
      </p:sp>
      <p:sp>
        <p:nvSpPr>
          <p:cNvPr id="23" name="Text 20"/>
          <p:cNvSpPr/>
          <p:nvPr/>
        </p:nvSpPr>
        <p:spPr>
          <a:xfrm>
            <a:off x="7555944" y="6768703"/>
            <a:ext cx="2318861" cy="28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Colaborare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7555944" y="7176849"/>
            <a:ext cx="6384607" cy="3153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Învață să lucreze în echipă și să respecte regulile grupului.</a:t>
            </a:r>
            <a:endParaRPr lang="en-US" sz="1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45078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6157" y="2989898"/>
            <a:ext cx="9431655" cy="5766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500"/>
              </a:lnSpc>
              <a:buNone/>
            </a:pPr>
            <a:r>
              <a:rPr lang="en-US" sz="3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Profilul absolventului - învățământ gimnazial</a:t>
            </a:r>
            <a:endParaRPr lang="en-US" sz="3600" dirty="0"/>
          </a:p>
        </p:txBody>
      </p:sp>
      <p:sp>
        <p:nvSpPr>
          <p:cNvPr id="4" name="Shape 1"/>
          <p:cNvSpPr/>
          <p:nvPr/>
        </p:nvSpPr>
        <p:spPr>
          <a:xfrm>
            <a:off x="686157" y="5776198"/>
            <a:ext cx="13258086" cy="22860"/>
          </a:xfrm>
          <a:prstGeom prst="roundRect">
            <a:avLst>
              <a:gd name="adj" fmla="val 1286548"/>
            </a:avLst>
          </a:prstGeom>
          <a:solidFill>
            <a:srgbClr val="FFFFFF">
              <a:alpha val="24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3267432" y="5090100"/>
            <a:ext cx="22860" cy="686157"/>
          </a:xfrm>
          <a:prstGeom prst="roundRect">
            <a:avLst>
              <a:gd name="adj" fmla="val 1286548"/>
            </a:avLst>
          </a:prstGeom>
          <a:solidFill>
            <a:srgbClr val="F2B42D"/>
          </a:solidFill>
          <a:ln/>
        </p:spPr>
      </p:sp>
      <p:sp>
        <p:nvSpPr>
          <p:cNvPr id="6" name="Shape 3"/>
          <p:cNvSpPr/>
          <p:nvPr/>
        </p:nvSpPr>
        <p:spPr>
          <a:xfrm>
            <a:off x="3058358" y="5555635"/>
            <a:ext cx="441127" cy="441127"/>
          </a:xfrm>
          <a:prstGeom prst="roundRect">
            <a:avLst>
              <a:gd name="adj" fmla="val 66671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195876" y="5637788"/>
            <a:ext cx="166092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2125623" y="3860602"/>
            <a:ext cx="2306598" cy="288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Comunicare avansată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882134" y="4266486"/>
            <a:ext cx="4793694" cy="627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abilități de comunicare complexe în limba maternă și în limbi străine.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5958245" y="5776139"/>
            <a:ext cx="22860" cy="686157"/>
          </a:xfrm>
          <a:prstGeom prst="roundRect">
            <a:avLst>
              <a:gd name="adj" fmla="val 1286548"/>
            </a:avLst>
          </a:prstGeom>
          <a:solidFill>
            <a:srgbClr val="D7425E"/>
          </a:solidFill>
          <a:ln/>
        </p:spPr>
      </p:sp>
      <p:sp>
        <p:nvSpPr>
          <p:cNvPr id="11" name="Shape 8"/>
          <p:cNvSpPr/>
          <p:nvPr/>
        </p:nvSpPr>
        <p:spPr>
          <a:xfrm>
            <a:off x="5749171" y="5555635"/>
            <a:ext cx="441127" cy="441127"/>
          </a:xfrm>
          <a:prstGeom prst="roundRect">
            <a:avLst>
              <a:gd name="adj" fmla="val 66671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886688" y="5637788"/>
            <a:ext cx="166092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150" dirty="0"/>
          </a:p>
        </p:txBody>
      </p:sp>
      <p:sp>
        <p:nvSpPr>
          <p:cNvPr id="13" name="Text 10"/>
          <p:cNvSpPr/>
          <p:nvPr/>
        </p:nvSpPr>
        <p:spPr>
          <a:xfrm>
            <a:off x="4816435" y="6658451"/>
            <a:ext cx="2306598" cy="288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Gândire analitică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3572947" y="7064335"/>
            <a:ext cx="4793694" cy="627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concepte matematice și științifice pentru a analiza și rezolva probleme.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8649057" y="5090100"/>
            <a:ext cx="22860" cy="686157"/>
          </a:xfrm>
          <a:prstGeom prst="roundRect">
            <a:avLst>
              <a:gd name="adj" fmla="val 1286548"/>
            </a:avLst>
          </a:prstGeom>
          <a:solidFill>
            <a:srgbClr val="DD785E"/>
          </a:solidFill>
          <a:ln/>
        </p:spPr>
      </p:sp>
      <p:sp>
        <p:nvSpPr>
          <p:cNvPr id="16" name="Shape 13"/>
          <p:cNvSpPr/>
          <p:nvPr/>
        </p:nvSpPr>
        <p:spPr>
          <a:xfrm>
            <a:off x="8439983" y="5555635"/>
            <a:ext cx="441127" cy="441127"/>
          </a:xfrm>
          <a:prstGeom prst="roundRect">
            <a:avLst>
              <a:gd name="adj" fmla="val 66671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577501" y="5637788"/>
            <a:ext cx="166092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150" dirty="0"/>
          </a:p>
        </p:txBody>
      </p:sp>
      <p:sp>
        <p:nvSpPr>
          <p:cNvPr id="18" name="Text 15"/>
          <p:cNvSpPr/>
          <p:nvPr/>
        </p:nvSpPr>
        <p:spPr>
          <a:xfrm>
            <a:off x="7507248" y="3860602"/>
            <a:ext cx="2306598" cy="288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Competențe digitale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6263759" y="4266486"/>
            <a:ext cx="4793694" cy="627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tehnologia pentru învățare și comunicare, înțelegând importanța siguranței online.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11339870" y="5776139"/>
            <a:ext cx="22860" cy="686157"/>
          </a:xfrm>
          <a:prstGeom prst="roundRect">
            <a:avLst>
              <a:gd name="adj" fmla="val 1286548"/>
            </a:avLst>
          </a:prstGeom>
          <a:solidFill>
            <a:srgbClr val="48A8E2"/>
          </a:solidFill>
          <a:ln/>
        </p:spPr>
      </p:sp>
      <p:sp>
        <p:nvSpPr>
          <p:cNvPr id="21" name="Shape 18"/>
          <p:cNvSpPr/>
          <p:nvPr/>
        </p:nvSpPr>
        <p:spPr>
          <a:xfrm>
            <a:off x="11130796" y="5555635"/>
            <a:ext cx="441127" cy="441127"/>
          </a:xfrm>
          <a:prstGeom prst="roundRect">
            <a:avLst>
              <a:gd name="adj" fmla="val 66671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11268313" y="5637788"/>
            <a:ext cx="166092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4</a:t>
            </a:r>
            <a:endParaRPr lang="en-US" sz="2150" dirty="0"/>
          </a:p>
        </p:txBody>
      </p:sp>
      <p:sp>
        <p:nvSpPr>
          <p:cNvPr id="23" name="Text 20"/>
          <p:cNvSpPr/>
          <p:nvPr/>
        </p:nvSpPr>
        <p:spPr>
          <a:xfrm>
            <a:off x="10198060" y="6658451"/>
            <a:ext cx="2306598" cy="288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 personală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8954572" y="7064335"/>
            <a:ext cx="4793694" cy="627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Își dezvoltă identitatea personală și abilitățile de învățare independentă.</a:t>
            </a:r>
            <a:endParaRPr lang="en-US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556" y="796409"/>
            <a:ext cx="7862888" cy="10765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200"/>
              </a:lnSpc>
              <a:buNone/>
            </a:pPr>
            <a:r>
              <a:rPr lang="en-US" sz="33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Profilul absolventului - învățământ liceal</a:t>
            </a:r>
            <a:endParaRPr lang="en-US" sz="3350" dirty="0"/>
          </a:p>
        </p:txBody>
      </p:sp>
      <p:sp>
        <p:nvSpPr>
          <p:cNvPr id="4" name="Shape 1"/>
          <p:cNvSpPr/>
          <p:nvPr/>
        </p:nvSpPr>
        <p:spPr>
          <a:xfrm>
            <a:off x="903684" y="2147530"/>
            <a:ext cx="22860" cy="5285542"/>
          </a:xfrm>
          <a:prstGeom prst="roundRect">
            <a:avLst>
              <a:gd name="adj" fmla="val 1201080"/>
            </a:avLst>
          </a:prstGeom>
          <a:solidFill>
            <a:srgbClr val="FFFFFF">
              <a:alpha val="24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8173" y="2547818"/>
            <a:ext cx="640556" cy="22860"/>
          </a:xfrm>
          <a:prstGeom prst="roundRect">
            <a:avLst>
              <a:gd name="adj" fmla="val 1201080"/>
            </a:avLst>
          </a:prstGeom>
          <a:solidFill>
            <a:srgbClr val="F2B42D"/>
          </a:solidFill>
          <a:ln/>
        </p:spPr>
      </p:sp>
      <p:sp>
        <p:nvSpPr>
          <p:cNvPr id="6" name="Shape 3"/>
          <p:cNvSpPr/>
          <p:nvPr/>
        </p:nvSpPr>
        <p:spPr>
          <a:xfrm>
            <a:off x="709196" y="2353389"/>
            <a:ext cx="411837" cy="411837"/>
          </a:xfrm>
          <a:prstGeom prst="roundRect">
            <a:avLst>
              <a:gd name="adj" fmla="val 66669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37545" y="2430066"/>
            <a:ext cx="155019" cy="258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1921788" y="2330529"/>
            <a:ext cx="215336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Gândire critică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1921788" y="2709505"/>
            <a:ext cx="6581656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Analizează critic informații din diverse surse și formulează argumente bazate pe dovezi.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1098173" y="4061341"/>
            <a:ext cx="640556" cy="22860"/>
          </a:xfrm>
          <a:prstGeom prst="roundRect">
            <a:avLst>
              <a:gd name="adj" fmla="val 1201080"/>
            </a:avLst>
          </a:prstGeom>
          <a:solidFill>
            <a:srgbClr val="D7425E"/>
          </a:solidFill>
          <a:ln/>
        </p:spPr>
      </p:sp>
      <p:sp>
        <p:nvSpPr>
          <p:cNvPr id="11" name="Shape 8"/>
          <p:cNvSpPr/>
          <p:nvPr/>
        </p:nvSpPr>
        <p:spPr>
          <a:xfrm>
            <a:off x="709196" y="3866912"/>
            <a:ext cx="411837" cy="411837"/>
          </a:xfrm>
          <a:prstGeom prst="roundRect">
            <a:avLst>
              <a:gd name="adj" fmla="val 66669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37545" y="3943588"/>
            <a:ext cx="155019" cy="258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1921788" y="3844052"/>
            <a:ext cx="215336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Competențe avansate</a:t>
            </a:r>
            <a:endParaRPr lang="en-US" sz="1650" dirty="0"/>
          </a:p>
        </p:txBody>
      </p:sp>
      <p:sp>
        <p:nvSpPr>
          <p:cNvPr id="14" name="Text 11"/>
          <p:cNvSpPr/>
          <p:nvPr/>
        </p:nvSpPr>
        <p:spPr>
          <a:xfrm>
            <a:off x="1921788" y="4223028"/>
            <a:ext cx="6581656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Aprofundează cunoștințele în domenii specifice și dezvoltă abilități de cercetare.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1098173" y="5282089"/>
            <a:ext cx="640556" cy="22860"/>
          </a:xfrm>
          <a:prstGeom prst="roundRect">
            <a:avLst>
              <a:gd name="adj" fmla="val 1201080"/>
            </a:avLst>
          </a:prstGeom>
          <a:solidFill>
            <a:srgbClr val="DD785E"/>
          </a:solidFill>
          <a:ln/>
        </p:spPr>
      </p:sp>
      <p:sp>
        <p:nvSpPr>
          <p:cNvPr id="16" name="Shape 13"/>
          <p:cNvSpPr/>
          <p:nvPr/>
        </p:nvSpPr>
        <p:spPr>
          <a:xfrm>
            <a:off x="709196" y="5087660"/>
            <a:ext cx="411837" cy="411837"/>
          </a:xfrm>
          <a:prstGeom prst="roundRect">
            <a:avLst>
              <a:gd name="adj" fmla="val 66669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37545" y="5164336"/>
            <a:ext cx="155019" cy="258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000" dirty="0"/>
          </a:p>
        </p:txBody>
      </p:sp>
      <p:sp>
        <p:nvSpPr>
          <p:cNvPr id="18" name="Text 15"/>
          <p:cNvSpPr/>
          <p:nvPr/>
        </p:nvSpPr>
        <p:spPr>
          <a:xfrm>
            <a:off x="1921788" y="5064800"/>
            <a:ext cx="2197537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Orientare profesională</a:t>
            </a:r>
            <a:endParaRPr lang="en-US" sz="1650" dirty="0"/>
          </a:p>
        </p:txBody>
      </p:sp>
      <p:sp>
        <p:nvSpPr>
          <p:cNvPr id="19" name="Text 16"/>
          <p:cNvSpPr/>
          <p:nvPr/>
        </p:nvSpPr>
        <p:spPr>
          <a:xfrm>
            <a:off x="1921788" y="5443776"/>
            <a:ext cx="6581656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Explorează opțiuni de carieră și dezvoltă competențe relevante pentru piața muncii.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1098173" y="6502837"/>
            <a:ext cx="640556" cy="22860"/>
          </a:xfrm>
          <a:prstGeom prst="roundRect">
            <a:avLst>
              <a:gd name="adj" fmla="val 1201080"/>
            </a:avLst>
          </a:prstGeom>
          <a:solidFill>
            <a:srgbClr val="48A8E2"/>
          </a:solidFill>
          <a:ln/>
        </p:spPr>
      </p:sp>
      <p:sp>
        <p:nvSpPr>
          <p:cNvPr id="21" name="Shape 18"/>
          <p:cNvSpPr/>
          <p:nvPr/>
        </p:nvSpPr>
        <p:spPr>
          <a:xfrm>
            <a:off x="709196" y="6308408"/>
            <a:ext cx="411837" cy="411837"/>
          </a:xfrm>
          <a:prstGeom prst="roundRect">
            <a:avLst>
              <a:gd name="adj" fmla="val 66669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37545" y="6385084"/>
            <a:ext cx="155019" cy="258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4</a:t>
            </a:r>
            <a:endParaRPr lang="en-US" sz="2000" dirty="0"/>
          </a:p>
        </p:txBody>
      </p:sp>
      <p:sp>
        <p:nvSpPr>
          <p:cNvPr id="23" name="Text 20"/>
          <p:cNvSpPr/>
          <p:nvPr/>
        </p:nvSpPr>
        <p:spPr>
          <a:xfrm>
            <a:off x="1921788" y="6285548"/>
            <a:ext cx="215336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Cetățenie activă</a:t>
            </a:r>
            <a:endParaRPr lang="en-US" sz="1650" dirty="0"/>
          </a:p>
        </p:txBody>
      </p:sp>
      <p:sp>
        <p:nvSpPr>
          <p:cNvPr id="24" name="Text 21"/>
          <p:cNvSpPr/>
          <p:nvPr/>
        </p:nvSpPr>
        <p:spPr>
          <a:xfrm>
            <a:off x="1921788" y="6664523"/>
            <a:ext cx="6581656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implică în comunitate și dezvoltă o perspectivă globală asupra provocărilor societății.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3067" y="873204"/>
            <a:ext cx="7697867" cy="1215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750"/>
              </a:lnSpc>
              <a:buNone/>
            </a:pPr>
            <a:r>
              <a:rPr lang="en-US" sz="38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de citire, scriere și înțelegere a mesajului - descriptori</a:t>
            </a:r>
            <a:endParaRPr lang="en-US" sz="3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67" y="2398157"/>
            <a:ext cx="1032986" cy="165270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65853" y="2604730"/>
            <a:ext cx="2430542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2065853" y="3032403"/>
            <a:ext cx="6355080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Identifică fapte, opinii și emoții în mesaje simple. Exprimă gânduri și emoții în contexte familiare.</a:t>
            </a:r>
            <a:endParaRPr lang="en-US" sz="16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67" y="4050863"/>
            <a:ext cx="1032986" cy="165270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065853" y="4257437"/>
            <a:ext cx="2430542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1900" dirty="0"/>
          </a:p>
        </p:txBody>
      </p:sp>
      <p:sp>
        <p:nvSpPr>
          <p:cNvPr id="9" name="Text 4"/>
          <p:cNvSpPr/>
          <p:nvPr/>
        </p:nvSpPr>
        <p:spPr>
          <a:xfrm>
            <a:off x="2065853" y="4685109"/>
            <a:ext cx="6355080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Procesează informații diverse din mesaje complexe. Exprimă idei și sentimente adaptate la situația de comunicare.</a:t>
            </a:r>
            <a:endParaRPr lang="en-US" sz="16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67" y="5703570"/>
            <a:ext cx="1032986" cy="165270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065853" y="5910143"/>
            <a:ext cx="2430542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2065853" y="6337816"/>
            <a:ext cx="6355080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Analizează critic și interpretează o varietate de mesaje. Formulează mesaje complexe adaptate la diverse contexte.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2833" y="694492"/>
            <a:ext cx="7618333" cy="1282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în multilingvism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33" y="2303740"/>
            <a:ext cx="1089898" cy="174378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79677" y="2521625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2179677" y="2972872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Identifică informații în mesaje simple în mai multe limbi. Exprimă păreri și emoții în cadrul unor mesaje elementare.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33" y="4047530"/>
            <a:ext cx="1089898" cy="174378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79677" y="4265414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2179677" y="4716661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Identifică informații și opinii în mesaje în mai multe limbi. Exprimă idei și sentimente în contexte variate.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33" y="5791319"/>
            <a:ext cx="1089898" cy="174378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79677" y="6009203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2179677" y="6460450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Procesează concepte și idei complexe în diverse limbi. Exprimă idei și sentimente în contexte lingvistice variate.</a:t>
            </a:r>
            <a:endParaRPr lang="en-US" sz="1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08347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3287" y="2786420"/>
            <a:ext cx="12794575" cy="4901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850"/>
              </a:lnSpc>
              <a:buNone/>
            </a:pPr>
            <a:r>
              <a:rPr lang="en-US" sz="3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matematică și în științe, tehnologie și inginerie - descriptori</a:t>
            </a:r>
            <a:endParaRPr lang="en-US" sz="30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287" y="3526512"/>
            <a:ext cx="833318" cy="133338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666518" y="3693081"/>
            <a:ext cx="1960959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1666518" y="4038005"/>
            <a:ext cx="12380595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limbajul matematic de bază pentru rezolvarea de probleme simple. Observă aspecte din mediul apropiat.</a:t>
            </a:r>
            <a:endParaRPr lang="en-US" sz="13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87" y="4859893"/>
            <a:ext cx="833318" cy="133338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666518" y="5026462"/>
            <a:ext cx="1960959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1500" dirty="0"/>
          </a:p>
        </p:txBody>
      </p:sp>
      <p:sp>
        <p:nvSpPr>
          <p:cNvPr id="9" name="Text 4"/>
          <p:cNvSpPr/>
          <p:nvPr/>
        </p:nvSpPr>
        <p:spPr>
          <a:xfrm>
            <a:off x="1666518" y="5371386"/>
            <a:ext cx="12380595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concepte matematice pentru rezolvarea problemelor din viața reală. Realizează experimente simple.</a:t>
            </a:r>
            <a:endParaRPr lang="en-US" sz="13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87" y="6193274"/>
            <a:ext cx="833318" cy="133338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666518" y="6359843"/>
            <a:ext cx="1960959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500" dirty="0"/>
          </a:p>
        </p:txBody>
      </p:sp>
      <p:sp>
        <p:nvSpPr>
          <p:cNvPr id="12" name="Text 6"/>
          <p:cNvSpPr/>
          <p:nvPr/>
        </p:nvSpPr>
        <p:spPr>
          <a:xfrm>
            <a:off x="1666518" y="6704767"/>
            <a:ext cx="12380595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Aplică gândirea științifică în cercetarea situațiilor complexe. Evaluează explicațiile alternative pe baza dovezilor.</a:t>
            </a:r>
            <a:endParaRPr lang="en-US" sz="1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233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3191" y="599599"/>
            <a:ext cx="7617619" cy="1282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5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digitală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91" y="2209443"/>
            <a:ext cx="1090255" cy="174450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80511" y="2427446"/>
            <a:ext cx="25654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2180511" y="2878812"/>
            <a:ext cx="6200299" cy="697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curiozitate pentru accesarea și crearea de conținuturi digitale simple. Respectă reguli de siguranță online.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91" y="3953947"/>
            <a:ext cx="1090255" cy="174450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80511" y="4171950"/>
            <a:ext cx="25654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2180511" y="4623316"/>
            <a:ext cx="6200299" cy="697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cu încredere dispozitive și aplicații digitale pentru învățare. Respectă reguli de protejare a identității online.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91" y="5698450"/>
            <a:ext cx="1090255" cy="193428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80511" y="5916454"/>
            <a:ext cx="25654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2180511" y="6367820"/>
            <a:ext cx="6200299" cy="1046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critic tehnologiile digitale pentru rezolvarea problemelor complexe. Participă activ la societatea cunoașterii digitale.</a:t>
            </a:r>
            <a:endParaRPr lang="en-US" sz="1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7684" y="653534"/>
            <a:ext cx="7641431" cy="1262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950"/>
              </a:lnSpc>
              <a:buNone/>
            </a:pPr>
            <a:r>
              <a:rPr lang="en-US" sz="3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personală, socială și de a învăța să înveți - descriptori</a:t>
            </a:r>
            <a:endParaRPr lang="en-US" sz="39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684" y="2238018"/>
            <a:ext cx="1073229" cy="17172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32859" y="2452568"/>
            <a:ext cx="2525316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7632859" y="2896910"/>
            <a:ext cx="6246257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Caută surse de informare și sprijin pentru învățare. Utilizează tehnici simple de învățare.</a:t>
            </a:r>
            <a:endParaRPr lang="en-US" sz="16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684" y="3955256"/>
            <a:ext cx="1073229" cy="17172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32859" y="4169807"/>
            <a:ext cx="2525316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7632859" y="4614148"/>
            <a:ext cx="6246257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autonomie în învățare, stabilind obiective personale. Aplică strategii preferate de învățare.</a:t>
            </a:r>
            <a:endParaRPr lang="en-US" sz="16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684" y="5672495"/>
            <a:ext cx="1073229" cy="190357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32859" y="5887045"/>
            <a:ext cx="2525316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7632859" y="6331387"/>
            <a:ext cx="6246257" cy="10301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Reflectează asupra propriei persoane și etapelor de dezvoltare. Identifică oportunități și ia decizii avizate privind educația și cariera.</a:t>
            </a:r>
            <a:endParaRPr lang="en-US" sz="16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2142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958" y="2702957"/>
            <a:ext cx="12334875" cy="521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civică, juridică și de protejare a mediului - descriptori</a:t>
            </a:r>
            <a:endParaRPr lang="en-US" sz="32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58" y="3489603"/>
            <a:ext cx="885587" cy="141708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1174" y="3666649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771174" y="4033242"/>
            <a:ext cx="12239268" cy="2833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Identifică elemente de apartenență la comunități. Participă la acțiuni în contexte de viață familiare.</a:t>
            </a:r>
            <a:endParaRPr lang="en-US" sz="13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8" y="4906685"/>
            <a:ext cx="885587" cy="141708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1174" y="5083731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771174" y="5450324"/>
            <a:ext cx="12239268" cy="2833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o atitudine pozitivă față de identitatea culturală proprie și a celorlalți. Participă la activități civice.</a:t>
            </a:r>
            <a:endParaRPr lang="en-US" sz="13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58" y="6323767"/>
            <a:ext cx="885587" cy="141708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1174" y="6500813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1771174" y="6867406"/>
            <a:ext cx="12239268" cy="2833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Participă activ la luarea deciziilor și la proiecte care promovează valorile democratice. Evaluează critic fenomene sociale și economice.</a:t>
            </a:r>
            <a:endParaRPr lang="en-US" sz="13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358265"/>
            <a:ext cx="632614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Context și fundamentare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2690455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492002" y="2790706"/>
            <a:ext cx="202763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101959" y="269045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Baza legală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101959" y="3185993"/>
            <a:ext cx="2836783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Profilul se bazează pe Legea învățământului preuniversitar și alte documente de politică educațională.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10178058" y="2690455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345936" y="2790706"/>
            <a:ext cx="202763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0955893" y="269045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Cadru european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955893" y="3185993"/>
            <a:ext cx="2836783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raportează la recomandările europene privind competențele-cheie pentru învățarea pe tot parcursul vieții.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6324124" y="5609630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492002" y="5709880"/>
            <a:ext cx="202763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101959" y="560963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Studii recente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101959" y="6105168"/>
            <a:ext cx="669071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Valorifică documente recente de politică educațională și studii de specialitate în domeniu.</a:t>
            </a:r>
            <a:endParaRPr lang="en-US" sz="18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2833" y="599718"/>
            <a:ext cx="7618333" cy="1282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antreprenorială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33" y="2208967"/>
            <a:ext cx="1089898" cy="174378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79677" y="2426851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2179677" y="2878098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Contribuie cu idei noi în activități simple. Explorează proiecții de viitor școlare și profesionale.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33" y="3952756"/>
            <a:ext cx="1089898" cy="174378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79677" y="4170640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2179677" y="4621887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Pune în practică idei inovative în derularea unor proiecte. Alege traseul educațional potrivit intereselor personale.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33" y="5696545"/>
            <a:ext cx="1089898" cy="193321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79677" y="5914430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2179677" y="6365677"/>
            <a:ext cx="6201489" cy="10462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inițiativă și creativitate în realizarea de proiecte complexe. Evaluează oportunitățile pentru viața personală și profesională.</a:t>
            </a:r>
            <a:endParaRPr lang="en-US" sz="17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1164" y="792123"/>
            <a:ext cx="7661672" cy="12456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de sensibilizare și exprimare culturală - descriptori</a:t>
            </a:r>
            <a:endParaRPr lang="en-US" sz="39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64" y="2355294"/>
            <a:ext cx="1058823" cy="169402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17527" y="2566988"/>
            <a:ext cx="2491264" cy="311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2117527" y="3005376"/>
            <a:ext cx="6285309" cy="677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Receptează cu sensibilitate mesaje artistice simple. Realizează produse creative semnificative din punct de vedere personal.</a:t>
            </a:r>
            <a:endParaRPr lang="en-US" sz="16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64" y="4049316"/>
            <a:ext cx="1058823" cy="169402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17527" y="4261009"/>
            <a:ext cx="2491264" cy="311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gimnazial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2117527" y="4699397"/>
            <a:ext cx="6285309" cy="677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elemente specifice domeniului artistic. Explorează modalități diverse de comunicare artistică.</a:t>
            </a:r>
            <a:endParaRPr lang="en-US" sz="16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64" y="5743337"/>
            <a:ext cx="1058823" cy="169402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17527" y="5955030"/>
            <a:ext cx="2491264" cy="311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2117527" y="6393418"/>
            <a:ext cx="6285309" cy="677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Utilizează creativ elementele limbajului cultural-artistic. Analizează semnificații cultural-artistice complexe și diverse.</a:t>
            </a:r>
            <a:endParaRPr lang="en-US" sz="16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526" y="633293"/>
            <a:ext cx="7590949" cy="13051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100"/>
              </a:lnSpc>
              <a:buNone/>
            </a:pPr>
            <a:r>
              <a:rPr lang="en-US" sz="41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"Comunicativ" - descriptori</a:t>
            </a:r>
            <a:endParaRPr lang="en-US" sz="41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26" y="2271236"/>
            <a:ext cx="1109305" cy="17749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18611" y="2493050"/>
            <a:ext cx="2610326" cy="326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2218611" y="2952393"/>
            <a:ext cx="6148864" cy="710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Participă la discuții în contexte variate. Formulează păreri sau opinii personale în interacțiunea cu ceilalți.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26" y="4046220"/>
            <a:ext cx="1109305" cy="17749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18611" y="4268033"/>
            <a:ext cx="3657481" cy="326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2218611" y="4727377"/>
            <a:ext cx="6148864" cy="710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Comunică adecvat cu cei din jur în diverse contexte. Citește informații pe teme de interes în limba maternă și în alte limbi.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526" y="5821204"/>
            <a:ext cx="1109305" cy="17749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18611" y="6043017"/>
            <a:ext cx="2610326" cy="326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2218611" y="6502360"/>
            <a:ext cx="6148864" cy="710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Comunică constructiv și asertiv în forme variate. Utilizează adecvat termenii de specialitate din diferite domenii.</a:t>
            </a:r>
            <a:endParaRPr lang="en-US" sz="17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1734" y="909995"/>
            <a:ext cx="7322463" cy="6431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050"/>
              </a:lnSpc>
              <a:buNone/>
            </a:pPr>
            <a:r>
              <a:rPr lang="en-US" sz="4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"Creativ" - descriptori</a:t>
            </a:r>
            <a:endParaRPr lang="en-US" sz="40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734" y="1881068"/>
            <a:ext cx="1093351" cy="17493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72983" y="2099667"/>
            <a:ext cx="2572583" cy="321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672983" y="2552343"/>
            <a:ext cx="6192083" cy="699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Realizează materiale, desene, povești sau jocuri în manieră proprie. Inventează cântece, povești sau cuvinte noi.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34" y="3630454"/>
            <a:ext cx="1093351" cy="174938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72983" y="3849053"/>
            <a:ext cx="3604141" cy="321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672983" y="4301728"/>
            <a:ext cx="6192083" cy="699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Este curios să afle lucruri noi. Realizează produse creative simple și prezintă rezultatele muncii sale în forme variate.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734" y="5379839"/>
            <a:ext cx="1093351" cy="193964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72983" y="5598438"/>
            <a:ext cx="2572583" cy="321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672983" y="6051113"/>
            <a:ext cx="6192083" cy="1049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produse și proiecte în forme variate și originale. Abordează original și neconvențional rezolvarea situațiilor din domeniul profesional.</a:t>
            </a:r>
            <a:endParaRPr lang="en-US" sz="17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9472" y="1014174"/>
            <a:ext cx="7518916" cy="641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"Reflexiv"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472" y="1982510"/>
            <a:ext cx="1090136" cy="17442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66673" y="2200513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666673" y="2651879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Își exprimă preferințele pentru anumite activități. Lucrează cu colegii pentru soluționarea unei probleme.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472" y="3726775"/>
            <a:ext cx="1090136" cy="17442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66673" y="3944779"/>
            <a:ext cx="35941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666673" y="4396145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Identifică domenii și activități școlare pe care le realizează cu mai multă ușurință. Formulează întrebări relevante pe o temă dată.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472" y="5471041"/>
            <a:ext cx="1090136" cy="17442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66673" y="5689044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666673" y="6140410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Evaluează constant sursele de informație și validitatea lor. Își stabilește priorități și strategii de dezvoltare pentru viitor.</a:t>
            </a:r>
            <a:endParaRPr lang="en-US" sz="17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2833" y="599718"/>
            <a:ext cx="7618333" cy="1282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"Colaborativ"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33" y="2208967"/>
            <a:ext cx="1089898" cy="174378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79677" y="2426851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2179677" y="2878098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Participă și inițiază jocuri și activități împreună cu alți copii. Împarte resurse și materiale de lucru.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33" y="3952756"/>
            <a:ext cx="1089898" cy="174378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79677" y="4170640"/>
            <a:ext cx="3592473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2179677" y="4621887"/>
            <a:ext cx="6201489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implică în realizarea unor sarcini de lucru de grup. Oferă și primește feedback de la colegi.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33" y="5696545"/>
            <a:ext cx="1089898" cy="193321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79677" y="5914430"/>
            <a:ext cx="2564487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2179677" y="6365677"/>
            <a:ext cx="6201489" cy="10462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Participă activ la proiecte de grup în contexte variate. Comunică eficient cu membrii grupului, manifestând deschidere pentru feedback.</a:t>
            </a:r>
            <a:endParaRPr lang="en-US" sz="17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091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9472" y="599599"/>
            <a:ext cx="7617857" cy="12825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"Prospectiv"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472" y="2209205"/>
            <a:ext cx="1090136" cy="17442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66673" y="2427208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666673" y="2878574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Este curios să exploreze noi jocuri și activități. Spune povești despre ce ar dori să facă când va fi adult.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472" y="3953470"/>
            <a:ext cx="1090136" cy="17442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66673" y="4171474"/>
            <a:ext cx="35941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666673" y="4622840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gândește la viitorul său legat de școală și profesie. Caută constant noi modalități de a folosi tehnologia pentru a învăța.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472" y="5697736"/>
            <a:ext cx="1090136" cy="19335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66673" y="5915739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666673" y="6367105"/>
            <a:ext cx="6200656" cy="10462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Formulează opțiuni cu privire la viitorul său în plan personal, școlar și profesional. Analizează aspecte ce influențează viitorul la nivel individual și social.</a:t>
            </a:r>
            <a:endParaRPr lang="en-US" sz="17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091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9472" y="599599"/>
            <a:ext cx="7617857" cy="12825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"Autonom" - descriptori</a:t>
            </a:r>
            <a:endParaRPr lang="en-US" sz="40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472" y="2209205"/>
            <a:ext cx="1090136" cy="17442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66673" y="2427208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666673" y="2878574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Poate realiza sarcini simple în clasă sau acasă. Își alege modul de lucru preferat, ținând cont de recomandările adulților.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472" y="3953470"/>
            <a:ext cx="1090136" cy="17442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66673" y="4171474"/>
            <a:ext cx="3594140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666673" y="4622840"/>
            <a:ext cx="6200656" cy="697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Își poate gestiona singur nevoile de bază. Respectă un program de învățare zilnic.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472" y="5697736"/>
            <a:ext cx="1090136" cy="19335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66673" y="5915739"/>
            <a:ext cx="2565202" cy="320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666673" y="6367105"/>
            <a:ext cx="6200656" cy="10462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Își asumă responsabilitatea pentru învățarea și dezvoltarea sa. Navighează pe internet în mod autonom, fiind conștient de responsabilități și riscuri.</a:t>
            </a:r>
            <a:endParaRPr lang="en-US" sz="17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2327" y="898446"/>
            <a:ext cx="7478554" cy="6268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"Rezilient" - descriptori</a:t>
            </a:r>
            <a:endParaRPr lang="en-US" sz="39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327" y="1844993"/>
            <a:ext cx="1065728" cy="189047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17738" y="2058114"/>
            <a:ext cx="2507575" cy="3133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7617738" y="2499360"/>
            <a:ext cx="6266736" cy="1022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joacă alături de copii și rămâne angajat în activitate până la finalizare. Încearcă din nou să realizeze o activitate, chiar dacă nu a reușit prima dată.</a:t>
            </a:r>
            <a:endParaRPr lang="en-US" sz="16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327" y="3735467"/>
            <a:ext cx="1065728" cy="170509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17738" y="3948589"/>
            <a:ext cx="3512344" cy="3133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7617738" y="4389834"/>
            <a:ext cx="6266736" cy="681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Continuă să încerce, să caute alte soluții. Utilizează tehnici pentru gestionarea emoțiilor puternice într-un mod constructiv.</a:t>
            </a:r>
            <a:endParaRPr lang="en-US" sz="16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327" y="5440561"/>
            <a:ext cx="1065728" cy="189047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17738" y="5653683"/>
            <a:ext cx="2507575" cy="3133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7617738" y="6094928"/>
            <a:ext cx="6266736" cy="1022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 concentrează asupra obiectivelor propuse și nu abandonează când întâmpină dificultăți. Folosește tehnici de autoreglare și autocontrol în situații dificile.</a:t>
            </a:r>
            <a:endParaRPr lang="en-US" sz="165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2155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316" y="2702838"/>
            <a:ext cx="6887289" cy="521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Atributul "Responsabil" - descriptori</a:t>
            </a:r>
            <a:endParaRPr lang="en-US" sz="32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316" y="3489960"/>
            <a:ext cx="886182" cy="14179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2364" y="3667125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preșcolar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772364" y="4033957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Are responsabilități punctuale în familie sau în cadrul grupei. Tratează cu grijă și blândețe animale și plante.</a:t>
            </a:r>
            <a:endParaRPr lang="en-US" sz="13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16" y="4907875"/>
            <a:ext cx="886182" cy="14179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2364" y="5085040"/>
            <a:ext cx="2921675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primar și gimnazial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772364" y="5451872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Respectă sarcinile ce îi revin în activitățile comune. Discută despre rolul pe care îl pot avea elevii în protejarea mediului.</a:t>
            </a:r>
            <a:endParaRPr lang="en-US" sz="13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16" y="6325791"/>
            <a:ext cx="886182" cy="14179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2364" y="6502956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Învățământ liceal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1772364" y="6869787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Este interesat de problemele sistemice de mediu. Inițiază și se implică în proiecte de dezvoltare durabilă la nivelul școlii și în comunitate.</a:t>
            </a:r>
            <a:endParaRPr lang="en-US" sz="13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575226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Principii fundamentale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Dezvoltare holistică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Subliniază importanța dezvoltării armonioase și echilibrate a persoanei în toate planurile.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357813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Abordare echilibrată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57813" y="4379357"/>
            <a:ext cx="3928586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Promovează dezvoltarea echilibrată a diferitelor domenii de competențe.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877901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Spirit de reflecție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7901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Încurajează reflecția critică și autoevaluarea ca mijloace de progres și autoîmbunătățire continuă.</a:t>
            </a:r>
            <a:endParaRPr lang="en-US" sz="1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Principii suplimentare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289833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Depășirea autolimitării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Încurajează explorarea alternativelor și asumarea de riscuri calculate în luarea deciziilor.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357813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Abordare prospectivă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57813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Promovează o atitudine proactivă și un spirit inovator în abordarea provocărilor viitoare.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877901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Reziliență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7901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Demonstrează capacitatea de a depăși obstacole și a persevera în fața dificultăților.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56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71855" y="617101"/>
            <a:ext cx="7573089" cy="1319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150"/>
              </a:lnSpc>
              <a:buNone/>
            </a:pPr>
            <a:r>
              <a:rPr lang="en-US" sz="41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Principii de incluziune și sustenabilitate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271855" y="2273618"/>
            <a:ext cx="3674388" cy="3084433"/>
          </a:xfrm>
          <a:prstGeom prst="roundRect">
            <a:avLst>
              <a:gd name="adj" fmla="val 10914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19029" y="2520791"/>
            <a:ext cx="2701528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Promovarea incluziunii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6519029" y="2985373"/>
            <a:ext cx="3180040" cy="14363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Valorizează colaborarea și comunicarea constructivă, respectând diversitatea și drepturile fiecărei persoane.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0557" y="2273618"/>
            <a:ext cx="3674388" cy="3084433"/>
          </a:xfrm>
          <a:prstGeom prst="roundRect">
            <a:avLst>
              <a:gd name="adj" fmla="val 10914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17731" y="2520791"/>
            <a:ext cx="3180040" cy="660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Sustenabilitate și grijă pentru mediu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10417731" y="3315414"/>
            <a:ext cx="3180040" cy="1795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Manifestă grijă activă față de mediul înconjurător și promovează utilizarea responsabilă a resurselor naturale.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71855" y="5582364"/>
            <a:ext cx="3674388" cy="2036207"/>
          </a:xfrm>
          <a:prstGeom prst="roundRect">
            <a:avLst>
              <a:gd name="adj" fmla="val 16532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19029" y="5829538"/>
            <a:ext cx="2640211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Cetățenie activă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6519029" y="6294120"/>
            <a:ext cx="3180040" cy="1077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Susține implicarea activă și constructivă în grupurile și comunitățile de apartenență.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10170557" y="5582364"/>
            <a:ext cx="3674388" cy="2036207"/>
          </a:xfrm>
          <a:prstGeom prst="roundRect">
            <a:avLst>
              <a:gd name="adj" fmla="val 16532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417731" y="5829538"/>
            <a:ext cx="2844760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Etică și responsabilitate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10417731" y="6294120"/>
            <a:ext cx="3180040" cy="1077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Promovează integritatea și comportamentul etic în toate aspectele vieții.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2798" y="926544"/>
            <a:ext cx="4749522" cy="593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65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Competențe-cheie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6484144" y="1822966"/>
            <a:ext cx="22860" cy="5479971"/>
          </a:xfrm>
          <a:prstGeom prst="roundRect">
            <a:avLst>
              <a:gd name="adj" fmla="val 1324524"/>
            </a:avLst>
          </a:prstGeom>
          <a:solidFill>
            <a:srgbClr val="FFFFFF">
              <a:alpha val="24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6699766" y="2265640"/>
            <a:ext cx="706398" cy="22860"/>
          </a:xfrm>
          <a:prstGeom prst="roundRect">
            <a:avLst>
              <a:gd name="adj" fmla="val 1324524"/>
            </a:avLst>
          </a:prstGeom>
          <a:solidFill>
            <a:srgbClr val="F2B42D"/>
          </a:solidFill>
          <a:ln/>
        </p:spPr>
      </p:sp>
      <p:sp>
        <p:nvSpPr>
          <p:cNvPr id="6" name="Shape 3"/>
          <p:cNvSpPr/>
          <p:nvPr/>
        </p:nvSpPr>
        <p:spPr>
          <a:xfrm>
            <a:off x="6268522" y="2050018"/>
            <a:ext cx="454104" cy="454104"/>
          </a:xfrm>
          <a:prstGeom prst="roundRect">
            <a:avLst>
              <a:gd name="adj" fmla="val 66678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10087" y="2134553"/>
            <a:ext cx="170974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7605713" y="2024777"/>
            <a:ext cx="5753219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de citire, scriere și înțelegere a mesajului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7605713" y="2442686"/>
            <a:ext cx="6318290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abilitatea de a comunica eficient în diverse contexte.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699766" y="3611880"/>
            <a:ext cx="706398" cy="22860"/>
          </a:xfrm>
          <a:prstGeom prst="roundRect">
            <a:avLst>
              <a:gd name="adj" fmla="val 1324524"/>
            </a:avLst>
          </a:prstGeom>
          <a:solidFill>
            <a:srgbClr val="D7425E"/>
          </a:solidFill>
          <a:ln/>
        </p:spPr>
      </p:sp>
      <p:sp>
        <p:nvSpPr>
          <p:cNvPr id="11" name="Shape 8"/>
          <p:cNvSpPr/>
          <p:nvPr/>
        </p:nvSpPr>
        <p:spPr>
          <a:xfrm>
            <a:off x="6268522" y="3396258"/>
            <a:ext cx="454104" cy="454104"/>
          </a:xfrm>
          <a:prstGeom prst="roundRect">
            <a:avLst>
              <a:gd name="adj" fmla="val 66678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10087" y="3480792"/>
            <a:ext cx="170974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7605713" y="3371017"/>
            <a:ext cx="3110151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în multilingvism</a:t>
            </a:r>
            <a:endParaRPr lang="en-US" sz="1850" dirty="0"/>
          </a:p>
        </p:txBody>
      </p:sp>
      <p:sp>
        <p:nvSpPr>
          <p:cNvPr id="14" name="Text 11"/>
          <p:cNvSpPr/>
          <p:nvPr/>
        </p:nvSpPr>
        <p:spPr>
          <a:xfrm>
            <a:off x="7605713" y="3788926"/>
            <a:ext cx="6318290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Facilitează comunicarea în mai multe limbi și înțelegerea interculturală.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6699766" y="4958120"/>
            <a:ext cx="706398" cy="22860"/>
          </a:xfrm>
          <a:prstGeom prst="roundRect">
            <a:avLst>
              <a:gd name="adj" fmla="val 1324524"/>
            </a:avLst>
          </a:prstGeom>
          <a:solidFill>
            <a:srgbClr val="DD785E"/>
          </a:solidFill>
          <a:ln/>
        </p:spPr>
      </p:sp>
      <p:sp>
        <p:nvSpPr>
          <p:cNvPr id="16" name="Shape 13"/>
          <p:cNvSpPr/>
          <p:nvPr/>
        </p:nvSpPr>
        <p:spPr>
          <a:xfrm>
            <a:off x="6268522" y="4742498"/>
            <a:ext cx="454104" cy="454104"/>
          </a:xfrm>
          <a:prstGeom prst="roundRect">
            <a:avLst>
              <a:gd name="adj" fmla="val 66678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410087" y="4827032"/>
            <a:ext cx="170974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7605713" y="4717256"/>
            <a:ext cx="6318290" cy="5936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matematică și în științe, tehnologie și inginerie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7605713" y="5431988"/>
            <a:ext cx="6318290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gândirea logică și abilitățile de rezolvare a problemelor.</a:t>
            </a:r>
            <a:endParaRPr lang="en-US" sz="1550" dirty="0"/>
          </a:p>
        </p:txBody>
      </p:sp>
      <p:sp>
        <p:nvSpPr>
          <p:cNvPr id="20" name="Shape 17"/>
          <p:cNvSpPr/>
          <p:nvPr/>
        </p:nvSpPr>
        <p:spPr>
          <a:xfrm>
            <a:off x="6699766" y="6601182"/>
            <a:ext cx="706398" cy="22860"/>
          </a:xfrm>
          <a:prstGeom prst="roundRect">
            <a:avLst>
              <a:gd name="adj" fmla="val 1324524"/>
            </a:avLst>
          </a:prstGeom>
          <a:solidFill>
            <a:srgbClr val="48A8E2"/>
          </a:solidFill>
          <a:ln/>
        </p:spPr>
      </p:sp>
      <p:sp>
        <p:nvSpPr>
          <p:cNvPr id="21" name="Shape 18"/>
          <p:cNvSpPr/>
          <p:nvPr/>
        </p:nvSpPr>
        <p:spPr>
          <a:xfrm>
            <a:off x="6268522" y="6385560"/>
            <a:ext cx="454104" cy="454104"/>
          </a:xfrm>
          <a:prstGeom prst="roundRect">
            <a:avLst>
              <a:gd name="adj" fmla="val 66678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410087" y="6470094"/>
            <a:ext cx="170974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4</a:t>
            </a:r>
            <a:endParaRPr lang="en-US" sz="2200" dirty="0"/>
          </a:p>
        </p:txBody>
      </p:sp>
      <p:sp>
        <p:nvSpPr>
          <p:cNvPr id="23" name="Text 20"/>
          <p:cNvSpPr/>
          <p:nvPr/>
        </p:nvSpPr>
        <p:spPr>
          <a:xfrm>
            <a:off x="7605713" y="6360319"/>
            <a:ext cx="2374702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digitală</a:t>
            </a:r>
            <a:endParaRPr lang="en-US" sz="1850" dirty="0"/>
          </a:p>
        </p:txBody>
      </p:sp>
      <p:sp>
        <p:nvSpPr>
          <p:cNvPr id="24" name="Text 21"/>
          <p:cNvSpPr/>
          <p:nvPr/>
        </p:nvSpPr>
        <p:spPr>
          <a:xfrm>
            <a:off x="7605713" y="6778228"/>
            <a:ext cx="6318290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Pregătește elevii pentru utilizarea responsabilă a tehnologiilor digitale.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31469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8057" y="2824163"/>
            <a:ext cx="6370082" cy="5444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250"/>
              </a:lnSpc>
              <a:buNone/>
            </a:pPr>
            <a:r>
              <a:rPr lang="en-US" sz="3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Competențe-cheie suplimentare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7303770" y="3646289"/>
            <a:ext cx="22860" cy="4073843"/>
          </a:xfrm>
          <a:prstGeom prst="roundRect">
            <a:avLst>
              <a:gd name="adj" fmla="val 1215064"/>
            </a:avLst>
          </a:prstGeom>
          <a:solidFill>
            <a:srgbClr val="FFFFFF">
              <a:alpha val="24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6481703" y="4051340"/>
            <a:ext cx="648057" cy="22860"/>
          </a:xfrm>
          <a:prstGeom prst="roundRect">
            <a:avLst>
              <a:gd name="adj" fmla="val 1215064"/>
            </a:avLst>
          </a:prstGeom>
          <a:solidFill>
            <a:srgbClr val="F2B42D"/>
          </a:solidFill>
          <a:ln/>
        </p:spPr>
      </p:sp>
      <p:sp>
        <p:nvSpPr>
          <p:cNvPr id="6" name="Shape 3"/>
          <p:cNvSpPr/>
          <p:nvPr/>
        </p:nvSpPr>
        <p:spPr>
          <a:xfrm>
            <a:off x="7106900" y="3854529"/>
            <a:ext cx="416600" cy="416600"/>
          </a:xfrm>
          <a:prstGeom prst="roundRect">
            <a:avLst>
              <a:gd name="adj" fmla="val 66674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236678" y="3932039"/>
            <a:ext cx="156924" cy="2614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1020842" y="3831431"/>
            <a:ext cx="5275898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personală, socială și de a învăța să înveți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648057" y="4214813"/>
            <a:ext cx="5648682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abilități de autoreflecție și învățare continuă.</a:t>
            </a:r>
            <a:endParaRPr lang="en-US" sz="1450" dirty="0"/>
          </a:p>
        </p:txBody>
      </p:sp>
      <p:sp>
        <p:nvSpPr>
          <p:cNvPr id="10" name="Shape 7"/>
          <p:cNvSpPr/>
          <p:nvPr/>
        </p:nvSpPr>
        <p:spPr>
          <a:xfrm>
            <a:off x="7500640" y="4977170"/>
            <a:ext cx="648057" cy="22860"/>
          </a:xfrm>
          <a:prstGeom prst="roundRect">
            <a:avLst>
              <a:gd name="adj" fmla="val 1215064"/>
            </a:avLst>
          </a:prstGeom>
          <a:solidFill>
            <a:srgbClr val="D7425E"/>
          </a:solidFill>
          <a:ln/>
        </p:spPr>
      </p:sp>
      <p:sp>
        <p:nvSpPr>
          <p:cNvPr id="11" name="Shape 8"/>
          <p:cNvSpPr/>
          <p:nvPr/>
        </p:nvSpPr>
        <p:spPr>
          <a:xfrm>
            <a:off x="7106900" y="4780359"/>
            <a:ext cx="416600" cy="416600"/>
          </a:xfrm>
          <a:prstGeom prst="roundRect">
            <a:avLst>
              <a:gd name="adj" fmla="val 66674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236678" y="4857869"/>
            <a:ext cx="156924" cy="2614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050" dirty="0"/>
          </a:p>
        </p:txBody>
      </p:sp>
      <p:sp>
        <p:nvSpPr>
          <p:cNvPr id="13" name="Text 10"/>
          <p:cNvSpPr/>
          <p:nvPr/>
        </p:nvSpPr>
        <p:spPr>
          <a:xfrm>
            <a:off x="8333661" y="4757261"/>
            <a:ext cx="5187434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civică, juridică și de protejare a mediului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8333661" y="5140643"/>
            <a:ext cx="5648682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Formează cetățeni responsabili și conștienți de mediu.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481703" y="5810369"/>
            <a:ext cx="648057" cy="22860"/>
          </a:xfrm>
          <a:prstGeom prst="roundRect">
            <a:avLst>
              <a:gd name="adj" fmla="val 1215064"/>
            </a:avLst>
          </a:prstGeom>
          <a:solidFill>
            <a:srgbClr val="DD785E"/>
          </a:solidFill>
          <a:ln/>
        </p:spPr>
      </p:sp>
      <p:sp>
        <p:nvSpPr>
          <p:cNvPr id="16" name="Shape 13"/>
          <p:cNvSpPr/>
          <p:nvPr/>
        </p:nvSpPr>
        <p:spPr>
          <a:xfrm>
            <a:off x="7106900" y="5613559"/>
            <a:ext cx="416600" cy="416600"/>
          </a:xfrm>
          <a:prstGeom prst="roundRect">
            <a:avLst>
              <a:gd name="adj" fmla="val 66674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7236678" y="5691068"/>
            <a:ext cx="156924" cy="2614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050" dirty="0"/>
          </a:p>
        </p:txBody>
      </p:sp>
      <p:sp>
        <p:nvSpPr>
          <p:cNvPr id="18" name="Text 15"/>
          <p:cNvSpPr/>
          <p:nvPr/>
        </p:nvSpPr>
        <p:spPr>
          <a:xfrm>
            <a:off x="3498413" y="5590461"/>
            <a:ext cx="2798326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antreprenorială</a:t>
            </a:r>
            <a:endParaRPr lang="en-US" sz="1700" dirty="0"/>
          </a:p>
        </p:txBody>
      </p:sp>
      <p:sp>
        <p:nvSpPr>
          <p:cNvPr id="19" name="Text 16"/>
          <p:cNvSpPr/>
          <p:nvPr/>
        </p:nvSpPr>
        <p:spPr>
          <a:xfrm>
            <a:off x="648057" y="5973842"/>
            <a:ext cx="5648682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Încurajează inițiativa și creativitatea în proiecte și afaceri.</a:t>
            </a:r>
            <a:endParaRPr lang="en-US" sz="1450" dirty="0"/>
          </a:p>
        </p:txBody>
      </p:sp>
      <p:sp>
        <p:nvSpPr>
          <p:cNvPr id="20" name="Shape 17"/>
          <p:cNvSpPr/>
          <p:nvPr/>
        </p:nvSpPr>
        <p:spPr>
          <a:xfrm>
            <a:off x="7500640" y="6643688"/>
            <a:ext cx="648057" cy="22860"/>
          </a:xfrm>
          <a:prstGeom prst="roundRect">
            <a:avLst>
              <a:gd name="adj" fmla="val 1215064"/>
            </a:avLst>
          </a:prstGeom>
          <a:solidFill>
            <a:srgbClr val="48A8E2"/>
          </a:solidFill>
          <a:ln/>
        </p:spPr>
      </p:sp>
      <p:sp>
        <p:nvSpPr>
          <p:cNvPr id="21" name="Shape 18"/>
          <p:cNvSpPr/>
          <p:nvPr/>
        </p:nvSpPr>
        <p:spPr>
          <a:xfrm>
            <a:off x="7106900" y="6446877"/>
            <a:ext cx="416600" cy="416600"/>
          </a:xfrm>
          <a:prstGeom prst="roundRect">
            <a:avLst>
              <a:gd name="adj" fmla="val 66674"/>
            </a:avLst>
          </a:prstGeom>
          <a:solidFill>
            <a:srgbClr val="00002E"/>
          </a:solidFill>
          <a:ln w="22860">
            <a:solidFill>
              <a:srgbClr val="48A8E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7236678" y="6524387"/>
            <a:ext cx="156924" cy="2614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4</a:t>
            </a:r>
            <a:endParaRPr lang="en-US" sz="2050" dirty="0"/>
          </a:p>
        </p:txBody>
      </p:sp>
      <p:sp>
        <p:nvSpPr>
          <p:cNvPr id="23" name="Text 20"/>
          <p:cNvSpPr/>
          <p:nvPr/>
        </p:nvSpPr>
        <p:spPr>
          <a:xfrm>
            <a:off x="8333661" y="6423779"/>
            <a:ext cx="4998244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Competența de sensibilizare și exprimare culturală</a:t>
            </a:r>
            <a:endParaRPr lang="en-US" sz="1700" dirty="0"/>
          </a:p>
        </p:txBody>
      </p:sp>
      <p:sp>
        <p:nvSpPr>
          <p:cNvPr id="24" name="Text 21"/>
          <p:cNvSpPr/>
          <p:nvPr/>
        </p:nvSpPr>
        <p:spPr>
          <a:xfrm>
            <a:off x="8333661" y="6807160"/>
            <a:ext cx="5648682" cy="5924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Dezvoltă aprecierea pentru diversitatea culturală și exprimarea artistică.</a:t>
            </a:r>
            <a:endParaRPr lang="en-US" sz="14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124903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Atribute prioritare</a:t>
            </a:r>
            <a:endParaRPr lang="en-US" sz="44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24" y="2187893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30256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Comunicativ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3521154"/>
            <a:ext cx="4469130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să comunice eficient în diverse contexte și medii.</a:t>
            </a:r>
            <a:endParaRPr lang="en-US" sz="18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827" y="2187893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665827" y="30256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Creativ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5665827" y="3521154"/>
            <a:ext cx="4469249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să genereze idei originale și să rezolve probleme în mod inovativ.</a:t>
            </a:r>
            <a:endParaRPr lang="en-US" sz="18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5005268"/>
            <a:ext cx="598408" cy="5984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37724" y="584299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Reflexiv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837724" y="6338530"/>
            <a:ext cx="4469130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de autoevaluare și îmbunătățire continuă.</a:t>
            </a:r>
            <a:endParaRPr lang="en-US" sz="18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5827" y="5005268"/>
            <a:ext cx="598408" cy="5984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5665827" y="584299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Colaborativ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5665827" y="6338530"/>
            <a:ext cx="4469249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să lucreze eficient în echipă și să contribuie la obiective comune.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495324" y="933450"/>
            <a:ext cx="814232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Atribute prioritare suplimentare</a:t>
            </a:r>
            <a:endParaRPr lang="en-US" sz="44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324" y="1996440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95324" y="283416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Prospectiv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4495324" y="3329702"/>
            <a:ext cx="4469130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Orientat către viitor, capabil să anticipeze și să se adapteze la schimbări.</a:t>
            </a:r>
            <a:endParaRPr lang="en-US" sz="18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427" y="1996440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323427" y="283416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Autonom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9323427" y="3329702"/>
            <a:ext cx="4469249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să ia decizii independente și să-și asume responsabilitatea pentru acțiunile proprii.</a:t>
            </a:r>
            <a:endParaRPr lang="en-US" sz="18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324" y="5196840"/>
            <a:ext cx="598408" cy="5984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4495324" y="603456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Rezilient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4495324" y="6530102"/>
            <a:ext cx="4469130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Capabil să facă față provocărilor și să se adapteze în situații dificile.</a:t>
            </a:r>
            <a:endParaRPr lang="en-US" sz="18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3427" y="5196840"/>
            <a:ext cx="598408" cy="5984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323427" y="603456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Responsabil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9323427" y="6530102"/>
            <a:ext cx="4469249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Conștient de impactul acțiunilor sale și dedicat binelui comun.</a:t>
            </a:r>
            <a:endParaRPr lang="en-US" sz="1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2024-11-23T19:23:41Z</dcterms:created>
  <dcterms:modified xsi:type="dcterms:W3CDTF">2024-11-23T19:23:41Z</dcterms:modified>
</cp:coreProperties>
</file>