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embeddedFontLst>
    <p:embeddedFont>
      <p:font typeface="Prompt Medium"/>
      <p:regular r:id="rId15"/>
    </p:embeddedFont>
    <p:embeddedFont>
      <p:font typeface="Prompt Medium"/>
      <p:regular r:id="rId16"/>
    </p:embeddedFont>
    <p:embeddedFont>
      <p:font typeface="Prompt Medium"/>
      <p:regular r:id="rId17"/>
    </p:embeddedFont>
    <p:embeddedFont>
      <p:font typeface="Prompt Medium"/>
      <p:regular r:id="rId18"/>
    </p:embeddedFont>
    <p:embeddedFont>
      <p:font typeface="Mukta Light"/>
      <p:regular r:id="rId19"/>
    </p:embeddedFont>
    <p:embeddedFont>
      <p:font typeface="Mukta Light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font" Target="fonts/font1.fntdata"/><Relationship Id="rId16" Type="http://schemas.openxmlformats.org/officeDocument/2006/relationships/font" Target="fonts/font2.fntdata"/><Relationship Id="rId17" Type="http://schemas.openxmlformats.org/officeDocument/2006/relationships/font" Target="fonts/font3.fntdata"/><Relationship Id="rId18" Type="http://schemas.openxmlformats.org/officeDocument/2006/relationships/font" Target="fonts/font4.fntdata"/><Relationship Id="rId19" Type="http://schemas.openxmlformats.org/officeDocument/2006/relationships/font" Target="fonts/font5.fntdata"/><Relationship Id="rId20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B0C23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8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437" y="2390775"/>
            <a:ext cx="7415927" cy="18926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450"/>
              </a:lnSpc>
              <a:buNone/>
            </a:pPr>
            <a:r>
              <a:rPr lang="en-US" sz="595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Competențe pentru Viitor</a:t>
            </a:r>
            <a:endParaRPr lang="en-US" sz="5950" dirty="0"/>
          </a:p>
        </p:txBody>
      </p:sp>
      <p:sp>
        <p:nvSpPr>
          <p:cNvPr id="4" name="Text 1"/>
          <p:cNvSpPr/>
          <p:nvPr/>
        </p:nvSpPr>
        <p:spPr>
          <a:xfrm>
            <a:off x="6350437" y="4653677"/>
            <a:ext cx="741592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Dezvoltarea competențelor este esențială pentru succesul în lumea modernă. Acest ghid explorează competențele cheie necesare pentru viitor, de la gândire științifică la abilități digitale și învățare continuă.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995124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Competența Matematică și Științifică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864037" y="3014663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80135" y="3127772"/>
            <a:ext cx="123111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1</a:t>
            </a:r>
            <a:endParaRPr lang="en-US" sz="2550" dirty="0"/>
          </a:p>
        </p:txBody>
      </p:sp>
      <p:sp>
        <p:nvSpPr>
          <p:cNvPr id="6" name="Text 3"/>
          <p:cNvSpPr/>
          <p:nvPr/>
        </p:nvSpPr>
        <p:spPr>
          <a:xfrm>
            <a:off x="1666280" y="3014663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Gândire Științifică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666280" y="3505676"/>
            <a:ext cx="2782372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Aplicarea gândirii științifice prin cercetarea situațiilor specifice și formularea ipotezelor.</a:t>
            </a:r>
            <a:endParaRPr lang="en-US" sz="1900" dirty="0"/>
          </a:p>
        </p:txBody>
      </p:sp>
      <p:sp>
        <p:nvSpPr>
          <p:cNvPr id="8" name="Shape 5"/>
          <p:cNvSpPr/>
          <p:nvPr/>
        </p:nvSpPr>
        <p:spPr>
          <a:xfrm>
            <a:off x="4695468" y="3014663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76919" y="3127772"/>
            <a:ext cx="192524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2</a:t>
            </a:r>
            <a:endParaRPr lang="en-US" sz="2550" dirty="0"/>
          </a:p>
        </p:txBody>
      </p:sp>
      <p:sp>
        <p:nvSpPr>
          <p:cNvPr id="10" name="Text 7"/>
          <p:cNvSpPr/>
          <p:nvPr/>
        </p:nvSpPr>
        <p:spPr>
          <a:xfrm>
            <a:off x="5497711" y="3014663"/>
            <a:ext cx="27823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Investigații Controlate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5497711" y="3848576"/>
            <a:ext cx="2782372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Realizarea de experimente controlate pentru rezolvarea problemelor și explicarea fenomenelor.</a:t>
            </a:r>
            <a:endParaRPr lang="en-US" sz="1900" dirty="0"/>
          </a:p>
        </p:txBody>
      </p:sp>
      <p:sp>
        <p:nvSpPr>
          <p:cNvPr id="12" name="Shape 9"/>
          <p:cNvSpPr/>
          <p:nvPr/>
        </p:nvSpPr>
        <p:spPr>
          <a:xfrm>
            <a:off x="864037" y="5953244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46202" y="6066353"/>
            <a:ext cx="190976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3</a:t>
            </a:r>
            <a:endParaRPr lang="en-US" sz="2550" dirty="0"/>
          </a:p>
        </p:txBody>
      </p:sp>
      <p:sp>
        <p:nvSpPr>
          <p:cNvPr id="14" name="Text 11"/>
          <p:cNvSpPr/>
          <p:nvPr/>
        </p:nvSpPr>
        <p:spPr>
          <a:xfrm>
            <a:off x="1666280" y="5953244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Analiză și Evaluare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1666280" y="6444258"/>
            <a:ext cx="661368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Analizarea datelor, selectarea dovezilor și elaborarea concluziilor bazate pe evidențe.</a:t>
            </a: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17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678894"/>
            <a:ext cx="5516047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Competența Digitală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1219081" y="1734979"/>
            <a:ext cx="30480" cy="5817870"/>
          </a:xfrm>
          <a:prstGeom prst="roundRect">
            <a:avLst>
              <a:gd name="adj" fmla="val 340200"/>
            </a:avLst>
          </a:prstGeom>
          <a:solidFill>
            <a:srgbClr val="6D4562"/>
          </a:solidFill>
          <a:ln/>
        </p:spPr>
      </p:sp>
      <p:sp>
        <p:nvSpPr>
          <p:cNvPr id="5" name="Shape 2"/>
          <p:cNvSpPr/>
          <p:nvPr/>
        </p:nvSpPr>
        <p:spPr>
          <a:xfrm>
            <a:off x="1481554" y="2275046"/>
            <a:ext cx="864037" cy="30480"/>
          </a:xfrm>
          <a:prstGeom prst="roundRect">
            <a:avLst>
              <a:gd name="adj" fmla="val 340200"/>
            </a:avLst>
          </a:prstGeom>
          <a:solidFill>
            <a:srgbClr val="6D4562"/>
          </a:solidFill>
          <a:ln/>
        </p:spPr>
      </p:sp>
      <p:sp>
        <p:nvSpPr>
          <p:cNvPr id="6" name="Shape 3"/>
          <p:cNvSpPr/>
          <p:nvPr/>
        </p:nvSpPr>
        <p:spPr>
          <a:xfrm>
            <a:off x="956608" y="2012633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172706" y="2125742"/>
            <a:ext cx="123111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1</a:t>
            </a:r>
            <a:endParaRPr lang="en-US" sz="2550" dirty="0"/>
          </a:p>
        </p:txBody>
      </p:sp>
      <p:sp>
        <p:nvSpPr>
          <p:cNvPr id="8" name="Text 5"/>
          <p:cNvSpPr/>
          <p:nvPr/>
        </p:nvSpPr>
        <p:spPr>
          <a:xfrm>
            <a:off x="2592110" y="1981795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Accesare și Creare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2592110" y="2472809"/>
            <a:ext cx="568785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Manifestarea interesului pentru accesarea și crearea de conținuturi digitale variate.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1481554" y="4296608"/>
            <a:ext cx="864037" cy="30480"/>
          </a:xfrm>
          <a:prstGeom prst="roundRect">
            <a:avLst>
              <a:gd name="adj" fmla="val 340200"/>
            </a:avLst>
          </a:prstGeom>
          <a:solidFill>
            <a:srgbClr val="6D4562"/>
          </a:solidFill>
          <a:ln/>
        </p:spPr>
      </p:sp>
      <p:sp>
        <p:nvSpPr>
          <p:cNvPr id="11" name="Shape 8"/>
          <p:cNvSpPr/>
          <p:nvPr/>
        </p:nvSpPr>
        <p:spPr>
          <a:xfrm>
            <a:off x="956608" y="4034195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138059" y="4147304"/>
            <a:ext cx="192524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2</a:t>
            </a:r>
            <a:endParaRPr lang="en-US" sz="2550" dirty="0"/>
          </a:p>
        </p:txBody>
      </p:sp>
      <p:sp>
        <p:nvSpPr>
          <p:cNvPr id="13" name="Text 10"/>
          <p:cNvSpPr/>
          <p:nvPr/>
        </p:nvSpPr>
        <p:spPr>
          <a:xfrm>
            <a:off x="2592110" y="4003358"/>
            <a:ext cx="292762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Utilizare Responsabilă</a:t>
            </a:r>
            <a:endParaRPr lang="en-US" sz="2150" dirty="0"/>
          </a:p>
        </p:txBody>
      </p:sp>
      <p:sp>
        <p:nvSpPr>
          <p:cNvPr id="14" name="Text 11"/>
          <p:cNvSpPr/>
          <p:nvPr/>
        </p:nvSpPr>
        <p:spPr>
          <a:xfrm>
            <a:off x="2592110" y="4494371"/>
            <a:ext cx="568785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Folosirea responsabilă și în siguranță a tehnologiilor digitale.</a:t>
            </a:r>
            <a:endParaRPr lang="en-US" sz="1900" dirty="0"/>
          </a:p>
        </p:txBody>
      </p:sp>
      <p:sp>
        <p:nvSpPr>
          <p:cNvPr id="15" name="Shape 12"/>
          <p:cNvSpPr/>
          <p:nvPr/>
        </p:nvSpPr>
        <p:spPr>
          <a:xfrm>
            <a:off x="1481554" y="6318171"/>
            <a:ext cx="864037" cy="30480"/>
          </a:xfrm>
          <a:prstGeom prst="roundRect">
            <a:avLst>
              <a:gd name="adj" fmla="val 340200"/>
            </a:avLst>
          </a:prstGeom>
          <a:solidFill>
            <a:srgbClr val="6D4562"/>
          </a:solidFill>
          <a:ln/>
        </p:spPr>
      </p:sp>
      <p:sp>
        <p:nvSpPr>
          <p:cNvPr id="16" name="Shape 13"/>
          <p:cNvSpPr/>
          <p:nvPr/>
        </p:nvSpPr>
        <p:spPr>
          <a:xfrm>
            <a:off x="956608" y="6055757"/>
            <a:ext cx="555427" cy="555427"/>
          </a:xfrm>
          <a:prstGeom prst="roundRect">
            <a:avLst>
              <a:gd name="adj" fmla="val 18669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138773" y="6168866"/>
            <a:ext cx="190976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3</a:t>
            </a:r>
            <a:endParaRPr lang="en-US" sz="2550" dirty="0"/>
          </a:p>
        </p:txBody>
      </p:sp>
      <p:sp>
        <p:nvSpPr>
          <p:cNvPr id="18" name="Text 15"/>
          <p:cNvSpPr/>
          <p:nvPr/>
        </p:nvSpPr>
        <p:spPr>
          <a:xfrm>
            <a:off x="2592110" y="6024920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Rezolvare Creativă</a:t>
            </a:r>
            <a:endParaRPr lang="en-US" sz="2150" dirty="0"/>
          </a:p>
        </p:txBody>
      </p:sp>
      <p:sp>
        <p:nvSpPr>
          <p:cNvPr id="19" name="Text 16"/>
          <p:cNvSpPr/>
          <p:nvPr/>
        </p:nvSpPr>
        <p:spPr>
          <a:xfrm>
            <a:off x="2592110" y="6515933"/>
            <a:ext cx="568785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Abordarea creativă a problemelor care implică date și conținut digital.</a:t>
            </a:r>
            <a:endParaRPr lang="en-US"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117640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Siguranță Online și Securitate Cibernetică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864037" y="2859524"/>
            <a:ext cx="3584615" cy="2200275"/>
          </a:xfrm>
          <a:prstGeom prst="roundRect">
            <a:avLst>
              <a:gd name="adj" fmla="val 4713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126093" y="3121581"/>
            <a:ext cx="2745462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Protejarea Identității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126093" y="3612594"/>
            <a:ext cx="3060502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Respectarea regulilor pentru construirea și protejarea identității în mediul digital.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4695468" y="2859524"/>
            <a:ext cx="3584615" cy="2200275"/>
          </a:xfrm>
          <a:prstGeom prst="roundRect">
            <a:avLst>
              <a:gd name="adj" fmla="val 4713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57524" y="3121581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Evaluare Critică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4957524" y="3612594"/>
            <a:ext cx="3060502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Analizarea critică a oportunităților și riscurilor mediului online.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864037" y="5306616"/>
            <a:ext cx="7415927" cy="1805226"/>
          </a:xfrm>
          <a:prstGeom prst="roundRect">
            <a:avLst>
              <a:gd name="adj" fmla="val 5744"/>
            </a:avLst>
          </a:prstGeom>
          <a:solidFill>
            <a:srgbClr val="542C49"/>
          </a:solidFill>
          <a:ln w="15240">
            <a:solidFill>
              <a:srgbClr val="6D4562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126093" y="5568672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Utilizare Etică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126093" y="6059686"/>
            <a:ext cx="689181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Respectarea principiilor etice și juridice în utilizarea tehnologiilor digitale.</a:t>
            </a:r>
            <a:endParaRPr lang="en-US" sz="1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22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39364" y="670203"/>
            <a:ext cx="6429256" cy="676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300"/>
              </a:lnSpc>
              <a:buNone/>
            </a:pPr>
            <a:r>
              <a:rPr lang="en-US" sz="425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Competența de Învățare</a:t>
            </a:r>
            <a:endParaRPr lang="en-US" sz="42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364" y="1712714"/>
            <a:ext cx="1218605" cy="194976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23490" y="1956435"/>
            <a:ext cx="2708077" cy="338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Autonomie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7923490" y="2441138"/>
            <a:ext cx="5853946" cy="7798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5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Manifestarea autonomiei în învățare prin stabilirea obiectivelor personale.</a:t>
            </a:r>
            <a:endParaRPr lang="en-US" sz="19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364" y="3662482"/>
            <a:ext cx="1218605" cy="194976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923490" y="3906203"/>
            <a:ext cx="2708077" cy="338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Strategii Eficiente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7923490" y="4390906"/>
            <a:ext cx="5853946" cy="7798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5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Aplicarea strategiilor preferate de învățare pentru susținerea progresului personal.</a:t>
            </a:r>
            <a:endParaRPr lang="en-US" sz="19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9364" y="5612249"/>
            <a:ext cx="1218605" cy="194976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923490" y="5855970"/>
            <a:ext cx="2708077" cy="338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Autoevaluare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7923490" y="6340673"/>
            <a:ext cx="5853946" cy="7798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5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Evaluarea rezultatelor prin raportare la obiectivele și exigențele personale.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2662357"/>
            <a:ext cx="9673709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Dezvoltare Personală și Profesională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3965258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Reflecție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864037" y="4554974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Reflectarea asupra propriei persoane și a etapelor de dezvoltare personală.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5372695" y="3965258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Valori Personale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5372695" y="4554974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Asumarea și aplicarea unui set de valori personale și spirituale.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881354" y="3965258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Decizii Avizate</a:t>
            </a:r>
            <a:endParaRPr lang="en-US" sz="2150" dirty="0"/>
          </a:p>
        </p:txBody>
      </p:sp>
      <p:sp>
        <p:nvSpPr>
          <p:cNvPr id="8" name="Text 6"/>
          <p:cNvSpPr/>
          <p:nvPr/>
        </p:nvSpPr>
        <p:spPr>
          <a:xfrm>
            <a:off x="9881354" y="4554974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Identificarea oportunităților și luarea deciziilor privind educația și cariera.</a:t>
            </a:r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043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3424" y="568404"/>
            <a:ext cx="7697153" cy="11482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500"/>
              </a:lnSpc>
              <a:buNone/>
            </a:pPr>
            <a:r>
              <a:rPr lang="en-US" sz="36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Gândire Critică și Rezolvarea Problemelor</a:t>
            </a:r>
            <a:endParaRPr lang="en-US" sz="36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424" y="2026682"/>
            <a:ext cx="516731" cy="51673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23424" y="2750106"/>
            <a:ext cx="2296835" cy="2870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Analiză</a:t>
            </a:r>
            <a:endParaRPr lang="en-US" sz="1800" dirty="0"/>
          </a:p>
        </p:txBody>
      </p:sp>
      <p:sp>
        <p:nvSpPr>
          <p:cNvPr id="6" name="Text 2"/>
          <p:cNvSpPr/>
          <p:nvPr/>
        </p:nvSpPr>
        <p:spPr>
          <a:xfrm>
            <a:off x="723424" y="3161109"/>
            <a:ext cx="7697153" cy="3306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Analizarea situațiilor complexe și formularea judecăților de valoare.</a:t>
            </a:r>
            <a:endParaRPr lang="en-US" sz="16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24" y="4111823"/>
            <a:ext cx="516731" cy="51673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23424" y="4835247"/>
            <a:ext cx="2296835" cy="2870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Inovație</a:t>
            </a:r>
            <a:endParaRPr lang="en-US" sz="1800" dirty="0"/>
          </a:p>
        </p:txBody>
      </p:sp>
      <p:sp>
        <p:nvSpPr>
          <p:cNvPr id="9" name="Text 4"/>
          <p:cNvSpPr/>
          <p:nvPr/>
        </p:nvSpPr>
        <p:spPr>
          <a:xfrm>
            <a:off x="723424" y="5246251"/>
            <a:ext cx="7697153" cy="3306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Abordarea creativă a problemelor și găsirea de soluții inovatoare.</a:t>
            </a:r>
            <a:endParaRPr lang="en-US" sz="16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424" y="6196965"/>
            <a:ext cx="516731" cy="51673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23424" y="6920389"/>
            <a:ext cx="2296835" cy="2870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DAD8E9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Rezolvare</a:t>
            </a:r>
            <a:endParaRPr lang="en-US" sz="1800" dirty="0"/>
          </a:p>
        </p:txBody>
      </p:sp>
      <p:sp>
        <p:nvSpPr>
          <p:cNvPr id="12" name="Text 6"/>
          <p:cNvSpPr/>
          <p:nvPr/>
        </p:nvSpPr>
        <p:spPr>
          <a:xfrm>
            <a:off x="723424" y="7331393"/>
            <a:ext cx="7697153" cy="3306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Aplicarea strategiilor eficiente pentru rezolvarea diverselor probleme întâlnite.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437" y="1773793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C6BFEE"/>
                </a:solidFill>
                <a:latin typeface="Prompt Medium" pitchFamily="34" charset="0"/>
                <a:ea typeface="Prompt Medium" pitchFamily="34" charset="-122"/>
                <a:cs typeface="Prompt Medium" pitchFamily="34" charset="-120"/>
              </a:rPr>
              <a:t>Colaborare și Cetățenie Digitală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6350437" y="3515677"/>
            <a:ext cx="7415927" cy="2940129"/>
          </a:xfrm>
          <a:prstGeom prst="roundRect">
            <a:avLst>
              <a:gd name="adj" fmla="val 3527"/>
            </a:avLst>
          </a:prstGeom>
          <a:noFill/>
          <a:ln w="1524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365677" y="3530918"/>
            <a:ext cx="7385447" cy="7065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6612493" y="3686651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Interacțiune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10309027" y="3686651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Colaborare în mediile digitale</a:t>
            </a:r>
            <a:endParaRPr lang="en-US" sz="1900" dirty="0"/>
          </a:p>
        </p:txBody>
      </p:sp>
      <p:sp>
        <p:nvSpPr>
          <p:cNvPr id="8" name="Shape 5"/>
          <p:cNvSpPr/>
          <p:nvPr/>
        </p:nvSpPr>
        <p:spPr>
          <a:xfrm>
            <a:off x="6365677" y="4237434"/>
            <a:ext cx="7385447" cy="110156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9" name="Text 6"/>
          <p:cNvSpPr/>
          <p:nvPr/>
        </p:nvSpPr>
        <p:spPr>
          <a:xfrm>
            <a:off x="6612493" y="4393168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Principii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10309027" y="4393168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Aplicarea principiilor cetățeniei democratice</a:t>
            </a:r>
            <a:endParaRPr lang="en-US" sz="1900" dirty="0"/>
          </a:p>
        </p:txBody>
      </p:sp>
      <p:sp>
        <p:nvSpPr>
          <p:cNvPr id="11" name="Shape 8"/>
          <p:cNvSpPr/>
          <p:nvPr/>
        </p:nvSpPr>
        <p:spPr>
          <a:xfrm>
            <a:off x="6365677" y="5339001"/>
            <a:ext cx="7385447" cy="110156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612493" y="5494734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Participare</a:t>
            </a:r>
            <a:endParaRPr lang="en-US" sz="1900" dirty="0"/>
          </a:p>
        </p:txBody>
      </p:sp>
      <p:sp>
        <p:nvSpPr>
          <p:cNvPr id="13" name="Text 10"/>
          <p:cNvSpPr/>
          <p:nvPr/>
        </p:nvSpPr>
        <p:spPr>
          <a:xfrm>
            <a:off x="10309027" y="5494734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AD8E9"/>
                </a:solidFill>
                <a:latin typeface="Mukta Light" pitchFamily="34" charset="0"/>
                <a:ea typeface="Mukta Light" pitchFamily="34" charset="-122"/>
                <a:cs typeface="Mukta Light" pitchFamily="34" charset="-120"/>
              </a:rPr>
              <a:t>Implicare activă în societatea cunoașterii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2024-11-23T20:21:15Z</dcterms:created>
  <dcterms:modified xsi:type="dcterms:W3CDTF">2024-11-23T20:21:15Z</dcterms:modified>
</cp:coreProperties>
</file>