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6" r:id="rId4"/>
  </p:sldMasterIdLst>
  <p:notesMasterIdLst>
    <p:notesMasterId r:id="rId28"/>
  </p:notesMasterIdLst>
  <p:handoutMasterIdLst>
    <p:handoutMasterId r:id="rId29"/>
  </p:handoutMasterIdLst>
  <p:sldIdLst>
    <p:sldId id="314" r:id="rId5"/>
    <p:sldId id="315" r:id="rId6"/>
    <p:sldId id="322" r:id="rId7"/>
    <p:sldId id="317" r:id="rId8"/>
    <p:sldId id="316" r:id="rId9"/>
    <p:sldId id="333" r:id="rId10"/>
    <p:sldId id="318" r:id="rId11"/>
    <p:sldId id="328" r:id="rId12"/>
    <p:sldId id="323" r:id="rId13"/>
    <p:sldId id="329" r:id="rId14"/>
    <p:sldId id="330" r:id="rId15"/>
    <p:sldId id="331" r:id="rId16"/>
    <p:sldId id="332" r:id="rId17"/>
    <p:sldId id="319" r:id="rId18"/>
    <p:sldId id="320" r:id="rId19"/>
    <p:sldId id="327" r:id="rId20"/>
    <p:sldId id="334" r:id="rId21"/>
    <p:sldId id="335" r:id="rId22"/>
    <p:sldId id="336" r:id="rId23"/>
    <p:sldId id="337" r:id="rId24"/>
    <p:sldId id="338" r:id="rId25"/>
    <p:sldId id="309" r:id="rId26"/>
    <p:sldId id="339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6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65" autoAdjust="0"/>
    <p:restoredTop sz="95388" autoAdjust="0"/>
  </p:normalViewPr>
  <p:slideViewPr>
    <p:cSldViewPr snapToGrid="0">
      <p:cViewPr varScale="1">
        <p:scale>
          <a:sx n="78" d="100"/>
          <a:sy n="78" d="100"/>
        </p:scale>
        <p:origin x="1109" y="72"/>
      </p:cViewPr>
      <p:guideLst>
        <p:guide orient="horz" pos="3360"/>
        <p:guide pos="3840"/>
      </p:guideLst>
    </p:cSldViewPr>
  </p:slideViewPr>
  <p:outlineViewPr>
    <p:cViewPr>
      <p:scale>
        <a:sx n="33" d="100"/>
        <a:sy n="33" d="100"/>
      </p:scale>
      <p:origin x="0" y="-126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3480" y="5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Relationship Id="rId35" Type="http://schemas.microsoft.com/office/2018/10/relationships/authors" Target="author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3F6ED8B-CF52-4A64-BACC-61D9C1041E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7022B2-02C5-4E03-99BC-0BA3C57AC4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2A77B-D33C-49B3-A83C-450AA2ED72B3}" type="datetimeFigureOut">
              <a:rPr lang="en-US" smtClean="0"/>
              <a:t>12/1/2024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3FEE8C-8D38-4F2A-950E-071C6823E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567A6D-959B-4552-AB8D-4CCA819CAA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9A36D-7FAC-478F-9944-F324014F6F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467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8D8F9A-F5CB-4EF8-A859-ED5E107B9763}" type="datetimeFigureOut">
              <a:rPr lang="en-US" smtClean="0"/>
              <a:t>12/1/2024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B9A9E5-4F7F-4A7D-9DE1-8992323292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783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1378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5770A3-D225-6E71-C14A-EA1D10E00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395DE6B-0039-200C-CE9E-3051596E01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B71606-FEF5-AE34-066A-FAF6E2D3D6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31A358-F9B1-0524-1E4B-4988A31F06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2384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97296F-206E-4798-AE7C-A25FD6C6A6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D2BEC4-26D8-5A21-A8EB-A50D0D284D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E692B0-E5D2-50B5-13DF-6E8845A3A0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A594DF-6C0A-0AF3-CFA6-FBE4711BA4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184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20E335-6F32-30EC-5504-9325B71C24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649958B-0A53-AB0A-B51E-BEC80EDF9C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5439C0-8F17-3D51-9F64-F5F8FD7519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78694C-9670-4485-D96A-06F7CF1DD1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7330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4728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1265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031E23-EB3F-CA38-B155-058EF5F0DC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62D738-6B3F-DE6C-9CD3-3D4CE5827C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28EBC2D-9DEC-081A-39B5-0CDFB6D457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239414-9FED-F653-B02A-3EBF761A4A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9922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0E9110-A697-C719-1171-9028B4E0C3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588461B-A267-6DC3-1758-8E45316D82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F9EF15-6AFA-A380-C82E-2F11654FE1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986740-7CD8-F223-FDA9-40F02F982F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9227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953CCB-5573-18EE-4E1F-AF2A827867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25ECB86-B70E-6735-22FC-A2DA5901CF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D9D546-680E-5C96-72DB-7E176E36EF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0D195D-30E3-ED4D-89C8-315B973861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5703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7E33B4-1C2E-6729-4AB0-12F55FF9D8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E29599-7991-F099-50D2-5037419FD2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B4B716B-953E-6206-C583-919468D304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7C5B6E-C79E-571F-3516-5F8B2B4322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586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E83C2A-0A8A-DF7F-AE46-F92E0D8AB2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7A8CFD-22BE-A6E5-21F2-2930BE547A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E6E6C4-78A6-8C2B-1FE7-DAD9B73462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30F8E0-B75A-A751-89CF-A8877A3112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983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9693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C197C0-5EEB-5002-58EC-F1414F7305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90D48D-0539-93B3-4EA2-BEEC4B62D5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9C44E45-E0B8-806A-A003-586DE140BB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AD8D57-FBA2-2921-3138-15862A1010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5075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9665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F37819-492B-CC8C-5028-F88CB43F93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DFE154-6AE6-FD25-78F8-769C5C062A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57E92C-AC65-DB20-16A6-E786F4128A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DA6341-7A7C-5665-788F-C66E2D76CA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007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565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033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5505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2420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1C12D7-5084-29E9-2257-C815C35B2C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BE216C-D393-602F-36D1-07CBC5318A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EF58FF-6C9E-8228-45B6-ADC8B7FD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215C37-2C37-E78A-0F62-E97B45BF2E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2060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0108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051529-72BF-287C-CC08-295E8FA203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7737A8-1A5A-D34D-13F3-9D043CC3D8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8BBD363-0479-03A5-E253-52C6794688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925BB4-B0F7-5715-46D3-54E27435AE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651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4.svg"/><Relationship Id="rId4" Type="http://schemas.openxmlformats.org/officeDocument/2006/relationships/image" Target="../media/image1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74996-9779-1D0F-B5C6-7FE85FFF1E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0" y="2773681"/>
            <a:ext cx="5674360" cy="3200400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6B97173-A601-1D66-1651-4FE0D76A0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454" t="1728"/>
          <a:stretch/>
        </p:blipFill>
        <p:spPr>
          <a:xfrm>
            <a:off x="-1" y="0"/>
            <a:ext cx="8264995" cy="5320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84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Tab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BE5D17C7-3503-7305-8191-20863B7388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5824" b="26760"/>
          <a:stretch/>
        </p:blipFill>
        <p:spPr>
          <a:xfrm>
            <a:off x="9229725" y="1835240"/>
            <a:ext cx="2962275" cy="502276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76E1AE6-3E01-1CBD-CAEC-11056D00AD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43413" y="1835240"/>
            <a:ext cx="7000875" cy="4279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0E28F03-2149-7C50-779B-6A2D8D789A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60903" r="75060" b="10347"/>
          <a:stretch/>
        </p:blipFill>
        <p:spPr>
          <a:xfrm rot="16200000">
            <a:off x="149650" y="-149653"/>
            <a:ext cx="1672375" cy="1971675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CA4CAE4E-4252-8471-C50B-1DD5AFBFEC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9" y="365125"/>
            <a:ext cx="10363202" cy="160346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493CE42-5465-91AC-A1F4-A4821AE37A9C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914399" y="2022250"/>
            <a:ext cx="3299013" cy="3914910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1200"/>
              </a:spcAft>
              <a:defRPr sz="2000" b="0"/>
            </a:lvl1pPr>
            <a:lvl2pPr>
              <a:spcBef>
                <a:spcPts val="0"/>
              </a:spcBef>
              <a:spcAft>
                <a:spcPts val="1200"/>
              </a:spcAft>
              <a:defRPr sz="1800" b="0"/>
            </a:lvl2pPr>
            <a:lvl3pPr>
              <a:spcBef>
                <a:spcPts val="0"/>
              </a:spcBef>
              <a:spcAft>
                <a:spcPts val="1200"/>
              </a:spcAft>
              <a:defRPr sz="1600" b="0"/>
            </a:lvl3pPr>
            <a:lvl4pPr>
              <a:spcBef>
                <a:spcPts val="0"/>
              </a:spcBef>
              <a:spcAft>
                <a:spcPts val="1200"/>
              </a:spcAft>
              <a:defRPr sz="1400" b="0"/>
            </a:lvl4pPr>
            <a:lvl5pPr>
              <a:spcBef>
                <a:spcPts val="0"/>
              </a:spcBef>
              <a:spcAft>
                <a:spcPts val="1200"/>
              </a:spcAft>
              <a:defRPr sz="1400" b="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able Placeholder 12">
            <a:extLst>
              <a:ext uri="{FF2B5EF4-FFF2-40B4-BE49-F238E27FC236}">
                <a16:creationId xmlns:a16="http://schemas.microsoft.com/office/drawing/2014/main" id="{156A00B1-F3E3-B7FF-58F4-61DE3EF07C07}"/>
              </a:ext>
            </a:extLst>
          </p:cNvPr>
          <p:cNvSpPr>
            <a:spLocks noGrp="1"/>
          </p:cNvSpPr>
          <p:nvPr>
            <p:ph type="tbl" sz="quarter" idx="11" hasCustomPrompt="1"/>
          </p:nvPr>
        </p:nvSpPr>
        <p:spPr>
          <a:xfrm>
            <a:off x="4602163" y="2017713"/>
            <a:ext cx="6675437" cy="3932237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n-US" dirty="0"/>
              <a:t>Click icon to insert table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9B66675-D8A5-0062-EB51-C8069A2C3C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" y="6246254"/>
            <a:ext cx="631065" cy="2962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21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 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13A42171-0D82-07BF-4667-498861CC2A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883" t="34408" r="46636" b="1"/>
          <a:stretch/>
        </p:blipFill>
        <p:spPr>
          <a:xfrm flipH="1" flipV="1">
            <a:off x="10506072" y="3984078"/>
            <a:ext cx="1685928" cy="2873921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13C71A0D-EE6D-54C4-71DE-04BE285580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9718" t="47145" r="39389" b="8754"/>
          <a:stretch/>
        </p:blipFill>
        <p:spPr>
          <a:xfrm rot="5400000" flipV="1">
            <a:off x="9781526" y="-311511"/>
            <a:ext cx="2098964" cy="2721985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3F82FA92-501B-5A05-E15F-2FB9BCEBE3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91990" y="434225"/>
            <a:ext cx="9524998" cy="149962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463EEE0-BE31-122C-586C-8BA8D90371E6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914399" y="2022250"/>
            <a:ext cx="6257366" cy="391491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2000" b="0"/>
            </a:lvl1pPr>
            <a:lvl2pPr marL="228600">
              <a:spcBef>
                <a:spcPts val="0"/>
              </a:spcBef>
              <a:spcAft>
                <a:spcPts val="1200"/>
              </a:spcAft>
              <a:defRPr sz="2000" b="0"/>
            </a:lvl2pPr>
            <a:lvl3pPr marL="685800">
              <a:spcBef>
                <a:spcPts val="0"/>
              </a:spcBef>
              <a:spcAft>
                <a:spcPts val="1200"/>
              </a:spcAft>
              <a:defRPr sz="1800" b="0"/>
            </a:lvl3pPr>
            <a:lvl4pPr marL="914400">
              <a:spcBef>
                <a:spcPts val="0"/>
              </a:spcBef>
              <a:spcAft>
                <a:spcPts val="1200"/>
              </a:spcAft>
              <a:defRPr sz="1600" b="0"/>
            </a:lvl4pPr>
            <a:lvl5pPr marL="1143000">
              <a:spcBef>
                <a:spcPts val="0"/>
              </a:spcBef>
              <a:spcAft>
                <a:spcPts val="1200"/>
              </a:spcAft>
              <a:defRPr sz="1600" b="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52C157D5-2C68-BA6A-033B-A4CC016CA68F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7967475" y="2018119"/>
            <a:ext cx="2449514" cy="393191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1200"/>
              </a:spcAft>
              <a:defRPr sz="2000" b="1"/>
            </a:lvl1pPr>
            <a:lvl2pPr marL="411480">
              <a:spcBef>
                <a:spcPts val="0"/>
              </a:spcBef>
              <a:spcAft>
                <a:spcPts val="1200"/>
              </a:spcAft>
              <a:defRPr sz="1800" b="1"/>
            </a:lvl2pPr>
            <a:lvl3pPr marL="502920">
              <a:spcBef>
                <a:spcPts val="0"/>
              </a:spcBef>
              <a:spcAft>
                <a:spcPts val="1200"/>
              </a:spcAft>
              <a:defRPr sz="1600" b="1"/>
            </a:lvl3pPr>
            <a:lvl4pPr marL="594360">
              <a:spcBef>
                <a:spcPts val="0"/>
              </a:spcBef>
              <a:spcAft>
                <a:spcPts val="1200"/>
              </a:spcAft>
              <a:defRPr sz="1400" b="1"/>
            </a:lvl4pPr>
            <a:lvl5pPr marL="685800">
              <a:spcBef>
                <a:spcPts val="0"/>
              </a:spcBef>
              <a:spcAft>
                <a:spcPts val="1200"/>
              </a:spcAft>
              <a:defRPr sz="1400" b="1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9B66675-D8A5-0062-EB51-C8069A2C3C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" y="6246254"/>
            <a:ext cx="631065" cy="2962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4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15CC9A46-E0E7-B31D-3E27-6F4303A45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883" t="18052" r="46636"/>
          <a:stretch/>
        </p:blipFill>
        <p:spPr>
          <a:xfrm rot="16200000" flipH="1" flipV="1">
            <a:off x="9553763" y="-952310"/>
            <a:ext cx="1685928" cy="3590547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767669DC-4C7F-9B50-FCC0-F2AF5B2A95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23545" y="584477"/>
            <a:ext cx="10354052" cy="120976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9" name="Table Placeholder 8">
            <a:extLst>
              <a:ext uri="{FF2B5EF4-FFF2-40B4-BE49-F238E27FC236}">
                <a16:creationId xmlns:a16="http://schemas.microsoft.com/office/drawing/2014/main" id="{BEF581C2-7562-2E21-E6DD-20AEFC43AABC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923545" y="2009775"/>
            <a:ext cx="10354052" cy="393192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icon to add table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9B66675-D8A5-0062-EB51-C8069A2C3C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" y="6246254"/>
            <a:ext cx="631065" cy="2962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8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3A3E8B6-2BD8-19E0-7F51-7A25EF836F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1515" y="374090"/>
            <a:ext cx="5057104" cy="362498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1F96043-F6A4-F581-7DB8-96138F0E401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1514" y="4172989"/>
            <a:ext cx="5057103" cy="2519363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000" baseline="0">
                <a:solidFill>
                  <a:schemeClr val="bg1"/>
                </a:solidFill>
              </a:defRPr>
            </a:lvl1pPr>
            <a:lvl2pPr marL="742950" indent="-2857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baseline="0">
                <a:solidFill>
                  <a:schemeClr val="bg1"/>
                </a:solidFill>
              </a:defRPr>
            </a:lvl2pPr>
            <a:lvl3pPr marL="1200150" indent="-2857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baseline="0">
                <a:solidFill>
                  <a:schemeClr val="bg1"/>
                </a:solidFill>
              </a:defRPr>
            </a:lvl3pPr>
            <a:lvl4pPr marL="1657350" indent="-2857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 baseline="0">
                <a:solidFill>
                  <a:schemeClr val="bg1"/>
                </a:solidFill>
              </a:defRPr>
            </a:lvl4pPr>
            <a:lvl5pPr marL="2000250" indent="-1714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2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805DE67-EFB0-F6F3-6C08-2FE90284C3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151" r="18577"/>
          <a:stretch/>
        </p:blipFill>
        <p:spPr>
          <a:xfrm flipH="1">
            <a:off x="0" y="0"/>
            <a:ext cx="5181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34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0DFB311A-EAAD-7656-C753-E8C7399485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4533" t="18691" r="1" b="-131"/>
          <a:stretch/>
        </p:blipFill>
        <p:spPr>
          <a:xfrm rot="5400000">
            <a:off x="7851419" y="-1244552"/>
            <a:ext cx="3096029" cy="5585137"/>
          </a:xfrm>
          <a:custGeom>
            <a:avLst/>
            <a:gdLst>
              <a:gd name="connsiteX0" fmla="*/ 0 w 1756624"/>
              <a:gd name="connsiteY0" fmla="*/ 0 h 6858000"/>
              <a:gd name="connsiteX1" fmla="*/ 1756624 w 1756624"/>
              <a:gd name="connsiteY1" fmla="*/ 0 h 6858000"/>
              <a:gd name="connsiteX2" fmla="*/ 1756624 w 1756624"/>
              <a:gd name="connsiteY2" fmla="*/ 6858000 h 6858000"/>
              <a:gd name="connsiteX3" fmla="*/ 0 w 175662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6624" h="6858000">
                <a:moveTo>
                  <a:pt x="0" y="0"/>
                </a:moveTo>
                <a:lnTo>
                  <a:pt x="1756624" y="0"/>
                </a:lnTo>
                <a:lnTo>
                  <a:pt x="17566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1612F0DE-D367-10BB-1F71-60AA6527CA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151" r="18577"/>
          <a:stretch/>
        </p:blipFill>
        <p:spPr>
          <a:xfrm>
            <a:off x="7010400" y="0"/>
            <a:ext cx="51816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4F5799-FC34-2F2D-D11E-9B472CAF06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315533"/>
            <a:ext cx="5181600" cy="237686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575025C-084B-CD7A-F546-0E13BA13CFE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914400" y="2844800"/>
            <a:ext cx="5181600" cy="3128963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2000"/>
            </a:lvl1pPr>
            <a:lvl2pPr>
              <a:lnSpc>
                <a:spcPct val="120000"/>
              </a:lnSpc>
              <a:defRPr sz="1800"/>
            </a:lvl2pPr>
            <a:lvl3pPr>
              <a:lnSpc>
                <a:spcPct val="120000"/>
              </a:lnSpc>
              <a:defRPr sz="1600"/>
            </a:lvl3pPr>
            <a:lvl4pPr>
              <a:lnSpc>
                <a:spcPct val="120000"/>
              </a:lnSpc>
              <a:defRPr sz="1400"/>
            </a:lvl4pPr>
            <a:lvl5pPr>
              <a:lnSpc>
                <a:spcPct val="120000"/>
              </a:lnSpc>
              <a:defRPr sz="14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9B66675-D8A5-0062-EB51-C8069A2C3C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" y="6246254"/>
            <a:ext cx="631065" cy="2962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75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B5DE041D-A3BF-94FF-029C-719D4DADA2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3300" t="13815"/>
          <a:stretch/>
        </p:blipFill>
        <p:spPr>
          <a:xfrm>
            <a:off x="0" y="-1"/>
            <a:ext cx="4239206" cy="37761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EE605D-0584-F71C-A97D-B672F13E39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2580640"/>
            <a:ext cx="5181600" cy="3368819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9AF635C-89E6-F6EF-FA6A-417A9A84BF4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85840" y="-10159"/>
            <a:ext cx="6116320" cy="6868160"/>
          </a:xfrm>
          <a:custGeom>
            <a:avLst/>
            <a:gdLst>
              <a:gd name="connsiteX0" fmla="*/ 0 w 6116320"/>
              <a:gd name="connsiteY0" fmla="*/ 0 h 6880225"/>
              <a:gd name="connsiteX1" fmla="*/ 6116320 w 6116320"/>
              <a:gd name="connsiteY1" fmla="*/ 0 h 6880225"/>
              <a:gd name="connsiteX2" fmla="*/ 6116320 w 6116320"/>
              <a:gd name="connsiteY2" fmla="*/ 6880225 h 6880225"/>
              <a:gd name="connsiteX3" fmla="*/ 0 w 6116320"/>
              <a:gd name="connsiteY3" fmla="*/ 6880225 h 6880225"/>
              <a:gd name="connsiteX4" fmla="*/ 0 w 6116320"/>
              <a:gd name="connsiteY4" fmla="*/ 0 h 6880225"/>
              <a:gd name="connsiteX0" fmla="*/ 0 w 6116320"/>
              <a:gd name="connsiteY0" fmla="*/ 0 h 6880225"/>
              <a:gd name="connsiteX1" fmla="*/ 6116320 w 6116320"/>
              <a:gd name="connsiteY1" fmla="*/ 0 h 6880225"/>
              <a:gd name="connsiteX2" fmla="*/ 6116320 w 6116320"/>
              <a:gd name="connsiteY2" fmla="*/ 6880225 h 6880225"/>
              <a:gd name="connsiteX3" fmla="*/ 2052320 w 6116320"/>
              <a:gd name="connsiteY3" fmla="*/ 6880225 h 6880225"/>
              <a:gd name="connsiteX4" fmla="*/ 0 w 6116320"/>
              <a:gd name="connsiteY4" fmla="*/ 0 h 6880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16320" h="6880225">
                <a:moveTo>
                  <a:pt x="0" y="0"/>
                </a:moveTo>
                <a:lnTo>
                  <a:pt x="6116320" y="0"/>
                </a:lnTo>
                <a:lnTo>
                  <a:pt x="6116320" y="6880225"/>
                </a:lnTo>
                <a:lnTo>
                  <a:pt x="2052320" y="6880225"/>
                </a:lnTo>
                <a:lnTo>
                  <a:pt x="0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73678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B74EE53-DB22-C27E-074F-A7129585F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5158" t="-5374" b="78533"/>
          <a:stretch/>
        </p:blipFill>
        <p:spPr>
          <a:xfrm rot="10800000">
            <a:off x="6324600" y="0"/>
            <a:ext cx="5867400" cy="16473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8AEF0C-FA4B-8C23-0132-5529EC244F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26480" y="1310639"/>
            <a:ext cx="4805997" cy="2689629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3DD4867-9B0B-647C-1F78-5E50BF30F0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016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  <a:gd name="connsiteX4" fmla="*/ 0 w 6096000"/>
              <a:gd name="connsiteY4" fmla="*/ 0 h 6858000"/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4053840 w 6096000"/>
              <a:gd name="connsiteY2" fmla="*/ 6858000 h 6858000"/>
              <a:gd name="connsiteX3" fmla="*/ 0 w 6096000"/>
              <a:gd name="connsiteY3" fmla="*/ 6858000 h 6858000"/>
              <a:gd name="connsiteX4" fmla="*/ 0 w 609600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405384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FF4D65D-965A-5E86-4D91-C72D1D03A8B9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126163" y="4172990"/>
            <a:ext cx="4805997" cy="2389736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6365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04C9F686-E069-3B60-9625-01EE6A41D7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5239"/>
          <a:stretch/>
        </p:blipFill>
        <p:spPr>
          <a:xfrm flipH="1">
            <a:off x="9135414" y="0"/>
            <a:ext cx="3056586" cy="6858000"/>
          </a:xfrm>
          <a:custGeom>
            <a:avLst/>
            <a:gdLst>
              <a:gd name="connsiteX0" fmla="*/ 4284372 w 4284372"/>
              <a:gd name="connsiteY0" fmla="*/ 0 h 6858000"/>
              <a:gd name="connsiteX1" fmla="*/ 0 w 4284372"/>
              <a:gd name="connsiteY1" fmla="*/ 0 h 6858000"/>
              <a:gd name="connsiteX2" fmla="*/ 0 w 4284372"/>
              <a:gd name="connsiteY2" fmla="*/ 6858000 h 6858000"/>
              <a:gd name="connsiteX3" fmla="*/ 4284372 w 42843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84372" h="6858000">
                <a:moveTo>
                  <a:pt x="4284372" y="0"/>
                </a:moveTo>
                <a:lnTo>
                  <a:pt x="0" y="0"/>
                </a:lnTo>
                <a:lnTo>
                  <a:pt x="0" y="6858000"/>
                </a:lnTo>
                <a:lnTo>
                  <a:pt x="4284372" y="6858000"/>
                </a:lnTo>
                <a:close/>
              </a:path>
            </a:pathLst>
          </a:cu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6D7227F9-50F9-820B-69B7-924C02120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330"/>
          <a:stretch/>
        </p:blipFill>
        <p:spPr>
          <a:xfrm>
            <a:off x="7810500" y="3025140"/>
            <a:ext cx="4381500" cy="38328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8D1E69-316E-A8E1-7ADA-040A0E4907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9" y="365125"/>
            <a:ext cx="7273637" cy="164655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1069CA0-E0AB-99C6-10DB-13AAC019DD7D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914399" y="2011363"/>
            <a:ext cx="7273638" cy="4155757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1200"/>
              </a:spcAft>
              <a:defRPr sz="2000"/>
            </a:lvl1pPr>
            <a:lvl2pPr>
              <a:spcBef>
                <a:spcPts val="0"/>
              </a:spcBef>
              <a:spcAft>
                <a:spcPts val="1200"/>
              </a:spcAft>
              <a:defRPr sz="1800"/>
            </a:lvl2pPr>
            <a:lvl3pPr>
              <a:spcBef>
                <a:spcPts val="0"/>
              </a:spcBef>
              <a:spcAft>
                <a:spcPts val="1200"/>
              </a:spcAft>
              <a:defRPr sz="1600"/>
            </a:lvl3pPr>
            <a:lvl4pPr>
              <a:spcBef>
                <a:spcPts val="0"/>
              </a:spcBef>
              <a:spcAft>
                <a:spcPts val="1200"/>
              </a:spcAft>
              <a:defRPr sz="1400"/>
            </a:lvl4pPr>
            <a:lvl5pPr>
              <a:spcBef>
                <a:spcPts val="0"/>
              </a:spcBef>
              <a:spcAft>
                <a:spcPts val="1200"/>
              </a:spcAft>
              <a:defRPr sz="14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9B66675-D8A5-0062-EB51-C8069A2C3C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" y="6246254"/>
            <a:ext cx="631065" cy="2962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213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left Imag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4589277D-BC14-E7E0-5822-5575F563E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8039100" y="228600"/>
            <a:ext cx="4381500" cy="39243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DB1BDE-C8F3-ACC0-740B-CBD812877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375285"/>
            <a:ext cx="4896678" cy="362498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28597A3-47D0-F393-55D9-07FFD951F3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  <a:gd name="connsiteX4" fmla="*/ 0 w 6096000"/>
              <a:gd name="connsiteY4" fmla="*/ 0 h 6858000"/>
              <a:gd name="connsiteX0" fmla="*/ 0 w 6096000"/>
              <a:gd name="connsiteY0" fmla="*/ 0 h 6858000"/>
              <a:gd name="connsiteX1" fmla="*/ 405384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  <a:gd name="connsiteX4" fmla="*/ 0 w 6096000"/>
              <a:gd name="connsiteY4" fmla="*/ 0 h 6858000"/>
              <a:gd name="connsiteX0" fmla="*/ 586 w 6096586"/>
              <a:gd name="connsiteY0" fmla="*/ 0 h 6858000"/>
              <a:gd name="connsiteX1" fmla="*/ 4054426 w 6096586"/>
              <a:gd name="connsiteY1" fmla="*/ 0 h 6858000"/>
              <a:gd name="connsiteX2" fmla="*/ 6096586 w 6096586"/>
              <a:gd name="connsiteY2" fmla="*/ 6858000 h 6858000"/>
              <a:gd name="connsiteX3" fmla="*/ 586 w 6096586"/>
              <a:gd name="connsiteY3" fmla="*/ 6858000 h 6858000"/>
              <a:gd name="connsiteX4" fmla="*/ 586 w 6096586"/>
              <a:gd name="connsiteY4" fmla="*/ 3669792 h 6858000"/>
              <a:gd name="connsiteX5" fmla="*/ 586 w 6096586"/>
              <a:gd name="connsiteY5" fmla="*/ 0 h 6858000"/>
              <a:gd name="connsiteX0" fmla="*/ 0 w 6096000"/>
              <a:gd name="connsiteY0" fmla="*/ 0 h 6858000"/>
              <a:gd name="connsiteX1" fmla="*/ 4053840 w 6096000"/>
              <a:gd name="connsiteY1" fmla="*/ 0 h 6858000"/>
              <a:gd name="connsiteX2" fmla="*/ 6096000 w 6096000"/>
              <a:gd name="connsiteY2" fmla="*/ 6858000 h 6858000"/>
              <a:gd name="connsiteX3" fmla="*/ 950976 w 6096000"/>
              <a:gd name="connsiteY3" fmla="*/ 6858000 h 6858000"/>
              <a:gd name="connsiteX4" fmla="*/ 0 w 6096000"/>
              <a:gd name="connsiteY4" fmla="*/ 3669792 h 6858000"/>
              <a:gd name="connsiteX5" fmla="*/ 0 w 6096000"/>
              <a:gd name="connsiteY5" fmla="*/ 0 h 6858000"/>
              <a:gd name="connsiteX0" fmla="*/ 0 w 6096000"/>
              <a:gd name="connsiteY0" fmla="*/ 0 h 6858000"/>
              <a:gd name="connsiteX1" fmla="*/ 4053840 w 6096000"/>
              <a:gd name="connsiteY1" fmla="*/ 0 h 6858000"/>
              <a:gd name="connsiteX2" fmla="*/ 6096000 w 6096000"/>
              <a:gd name="connsiteY2" fmla="*/ 6858000 h 6858000"/>
              <a:gd name="connsiteX3" fmla="*/ 950976 w 6096000"/>
              <a:gd name="connsiteY3" fmla="*/ 6858000 h 6858000"/>
              <a:gd name="connsiteX4" fmla="*/ 0 w 6096000"/>
              <a:gd name="connsiteY4" fmla="*/ 3669792 h 6858000"/>
              <a:gd name="connsiteX5" fmla="*/ 0 w 6096000"/>
              <a:gd name="connsiteY5" fmla="*/ 0 h 6858000"/>
              <a:gd name="connsiteX0" fmla="*/ 0 w 6096000"/>
              <a:gd name="connsiteY0" fmla="*/ 0 h 6858000"/>
              <a:gd name="connsiteX1" fmla="*/ 4053840 w 6096000"/>
              <a:gd name="connsiteY1" fmla="*/ 0 h 6858000"/>
              <a:gd name="connsiteX2" fmla="*/ 6096000 w 6096000"/>
              <a:gd name="connsiteY2" fmla="*/ 6858000 h 6858000"/>
              <a:gd name="connsiteX3" fmla="*/ 950976 w 6096000"/>
              <a:gd name="connsiteY3" fmla="*/ 6858000 h 6858000"/>
              <a:gd name="connsiteX4" fmla="*/ 0 w 6096000"/>
              <a:gd name="connsiteY4" fmla="*/ 3669792 h 6858000"/>
              <a:gd name="connsiteX5" fmla="*/ 0 w 6096000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4053840" y="0"/>
                </a:lnTo>
                <a:lnTo>
                  <a:pt x="6096000" y="6858000"/>
                </a:lnTo>
                <a:lnTo>
                  <a:pt x="950976" y="6858000"/>
                </a:lnTo>
                <a:lnTo>
                  <a:pt x="0" y="3669792"/>
                </a:lnTo>
                <a:lnTo>
                  <a:pt x="0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9" name="Content Placeholder 10">
            <a:extLst>
              <a:ext uri="{FF2B5EF4-FFF2-40B4-BE49-F238E27FC236}">
                <a16:creationId xmlns:a16="http://schemas.microsoft.com/office/drawing/2014/main" id="{4BF260CE-C6E3-AE7A-DB8E-A72A1CF5B54E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6000" y="4172990"/>
            <a:ext cx="4896677" cy="230972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bg1"/>
                </a:solidFill>
              </a:defRPr>
            </a:lvl1pPr>
            <a:lvl2pPr marL="7429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2pPr>
            <a:lvl3pPr marL="12001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3pPr>
            <a:lvl4pPr marL="16573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4pPr>
            <a:lvl5pPr marL="21145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9111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6E20435-B9A5-359D-133D-5D3EED409C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955" t="41988" r="53993" b="33420"/>
          <a:stretch/>
        </p:blipFill>
        <p:spPr>
          <a:xfrm rot="10800000">
            <a:off x="9198864" y="-5"/>
            <a:ext cx="2993136" cy="1517907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7B99CAE4-AA9B-52BA-7DE8-8245CE705D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5445" t="24819" r="46503"/>
          <a:stretch/>
        </p:blipFill>
        <p:spPr>
          <a:xfrm rot="16200000">
            <a:off x="961221" y="4525179"/>
            <a:ext cx="1371600" cy="329404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28DFE681-710B-6FE5-B8E0-3BC9DB9F12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9" y="365125"/>
            <a:ext cx="10363201" cy="1629601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FE383D3-6A16-1891-FF52-470B26B9404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914399" y="2022250"/>
            <a:ext cx="4992709" cy="3747180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1200"/>
              </a:spcAft>
              <a:defRPr sz="2000"/>
            </a:lvl1pPr>
            <a:lvl2pPr>
              <a:spcBef>
                <a:spcPts val="0"/>
              </a:spcBef>
              <a:spcAft>
                <a:spcPts val="1200"/>
              </a:spcAft>
              <a:defRPr sz="1800"/>
            </a:lvl2pPr>
            <a:lvl3pPr>
              <a:spcBef>
                <a:spcPts val="0"/>
              </a:spcBef>
              <a:spcAft>
                <a:spcPts val="1200"/>
              </a:spcAft>
              <a:defRPr sz="1600"/>
            </a:lvl3pPr>
            <a:lvl4pPr>
              <a:spcBef>
                <a:spcPts val="0"/>
              </a:spcBef>
              <a:spcAft>
                <a:spcPts val="1200"/>
              </a:spcAft>
              <a:defRPr sz="1400"/>
            </a:lvl4pPr>
            <a:lvl5pPr>
              <a:spcBef>
                <a:spcPts val="0"/>
              </a:spcBef>
              <a:spcAft>
                <a:spcPts val="1200"/>
              </a:spcAft>
              <a:defRPr sz="14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74B5EB04-CA6E-7417-56DF-A55B21E94B7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84891" y="2022250"/>
            <a:ext cx="4992709" cy="3747180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1200"/>
              </a:spcAft>
              <a:defRPr sz="2000"/>
            </a:lvl1pPr>
            <a:lvl2pPr>
              <a:spcBef>
                <a:spcPts val="0"/>
              </a:spcBef>
              <a:spcAft>
                <a:spcPts val="1200"/>
              </a:spcAft>
              <a:defRPr sz="1800"/>
            </a:lvl2pPr>
            <a:lvl3pPr>
              <a:spcBef>
                <a:spcPts val="0"/>
              </a:spcBef>
              <a:spcAft>
                <a:spcPts val="1200"/>
              </a:spcAft>
              <a:defRPr sz="1600"/>
            </a:lvl3pPr>
            <a:lvl4pPr>
              <a:spcBef>
                <a:spcPts val="0"/>
              </a:spcBef>
              <a:spcAft>
                <a:spcPts val="1200"/>
              </a:spcAft>
              <a:defRPr sz="1400"/>
            </a:lvl4pPr>
            <a:lvl5pPr>
              <a:spcBef>
                <a:spcPts val="0"/>
              </a:spcBef>
              <a:spcAft>
                <a:spcPts val="1200"/>
              </a:spcAft>
              <a:defRPr sz="14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9B66675-D8A5-0062-EB51-C8069A2C3C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" y="6246254"/>
            <a:ext cx="631065" cy="2962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79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A783FA55-EF1D-66CF-8FD5-29086D71E6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981" t="40714" r="61027" b="44471"/>
          <a:stretch/>
        </p:blipFill>
        <p:spPr>
          <a:xfrm rot="10800000" flipV="1">
            <a:off x="-26830" y="5950040"/>
            <a:ext cx="2513521" cy="9144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42CEFED-8DE0-0155-A5B6-A44051A6D0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8883" t="18052" r="46636"/>
          <a:stretch/>
        </p:blipFill>
        <p:spPr>
          <a:xfrm rot="16200000" flipH="1" flipV="1">
            <a:off x="9553763" y="-952310"/>
            <a:ext cx="1685928" cy="3590547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57FC493E-284F-ADBA-D92D-883CAB13AD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125"/>
            <a:ext cx="10439401" cy="161701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B8B2035-4AA9-D25E-9F15-3ED36F734D13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914399" y="2022250"/>
            <a:ext cx="3310129" cy="3747180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1200"/>
              </a:spcAft>
              <a:defRPr sz="2000" b="1"/>
            </a:lvl1pPr>
            <a:lvl2pPr>
              <a:spcBef>
                <a:spcPts val="0"/>
              </a:spcBef>
              <a:spcAft>
                <a:spcPts val="1200"/>
              </a:spcAft>
              <a:defRPr sz="1800" b="1"/>
            </a:lvl2pPr>
            <a:lvl3pPr>
              <a:spcBef>
                <a:spcPts val="0"/>
              </a:spcBef>
              <a:spcAft>
                <a:spcPts val="1200"/>
              </a:spcAft>
              <a:defRPr sz="1600" b="1"/>
            </a:lvl3pPr>
            <a:lvl4pPr>
              <a:spcBef>
                <a:spcPts val="0"/>
              </a:spcBef>
              <a:spcAft>
                <a:spcPts val="1200"/>
              </a:spcAft>
              <a:defRPr sz="1400" b="1"/>
            </a:lvl4pPr>
            <a:lvl5pPr>
              <a:spcBef>
                <a:spcPts val="0"/>
              </a:spcBef>
              <a:spcAft>
                <a:spcPts val="1200"/>
              </a:spcAft>
              <a:defRPr sz="1400" b="1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6A694422-6B3E-3D80-AC41-FD1CED52ACA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602310" y="2018120"/>
            <a:ext cx="6751489" cy="3747180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1200"/>
              </a:spcAft>
              <a:defRPr sz="2000"/>
            </a:lvl1pPr>
            <a:lvl2pPr>
              <a:spcBef>
                <a:spcPts val="0"/>
              </a:spcBef>
              <a:spcAft>
                <a:spcPts val="1200"/>
              </a:spcAft>
              <a:defRPr sz="1800"/>
            </a:lvl2pPr>
            <a:lvl3pPr>
              <a:spcBef>
                <a:spcPts val="0"/>
              </a:spcBef>
              <a:spcAft>
                <a:spcPts val="1200"/>
              </a:spcAft>
              <a:defRPr sz="1600"/>
            </a:lvl3pPr>
            <a:lvl4pPr>
              <a:spcBef>
                <a:spcPts val="0"/>
              </a:spcBef>
              <a:spcAft>
                <a:spcPts val="1200"/>
              </a:spcAft>
              <a:defRPr sz="1400"/>
            </a:lvl4pPr>
            <a:lvl5pPr>
              <a:spcBef>
                <a:spcPts val="0"/>
              </a:spcBef>
              <a:spcAft>
                <a:spcPts val="1200"/>
              </a:spcAft>
              <a:defRPr sz="14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9B66675-D8A5-0062-EB51-C8069A2C3C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" y="6246254"/>
            <a:ext cx="631065" cy="2962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81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right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48DBD2A1-633E-7A22-751B-5CEFCA93F2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67703" t="485" b="67543"/>
          <a:stretch/>
        </p:blipFill>
        <p:spPr>
          <a:xfrm rot="5400000">
            <a:off x="-115162" y="115164"/>
            <a:ext cx="1895058" cy="1664735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3E7BF4D0-D641-9859-157D-B9094EF3DA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6385" y="446313"/>
            <a:ext cx="5179615" cy="144874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10">
            <a:extLst>
              <a:ext uri="{FF2B5EF4-FFF2-40B4-BE49-F238E27FC236}">
                <a16:creationId xmlns:a16="http://schemas.microsoft.com/office/drawing/2014/main" id="{115AE488-757F-4C5A-7733-85C1D1EA98D3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914399" y="2022250"/>
            <a:ext cx="5181600" cy="3747180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1200"/>
              </a:spcAft>
              <a:defRPr sz="2000" b="0"/>
            </a:lvl1pPr>
            <a:lvl2pPr>
              <a:spcBef>
                <a:spcPts val="0"/>
              </a:spcBef>
              <a:spcAft>
                <a:spcPts val="1200"/>
              </a:spcAft>
              <a:defRPr sz="1800" b="0"/>
            </a:lvl2pPr>
            <a:lvl3pPr>
              <a:spcBef>
                <a:spcPts val="0"/>
              </a:spcBef>
              <a:spcAft>
                <a:spcPts val="1200"/>
              </a:spcAft>
              <a:defRPr sz="1600" b="0"/>
            </a:lvl3pPr>
            <a:lvl4pPr>
              <a:spcBef>
                <a:spcPts val="0"/>
              </a:spcBef>
              <a:spcAft>
                <a:spcPts val="1200"/>
              </a:spcAft>
              <a:defRPr sz="1400" b="0"/>
            </a:lvl4pPr>
            <a:lvl5pPr>
              <a:spcBef>
                <a:spcPts val="0"/>
              </a:spcBef>
              <a:spcAft>
                <a:spcPts val="1200"/>
              </a:spcAft>
              <a:defRPr sz="1400" b="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9B66675-D8A5-0062-EB51-C8069A2C3C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" y="6246254"/>
            <a:ext cx="631065" cy="2962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9DD264F-42B5-DBB0-9839-DB4C6827ED7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76950" y="0"/>
            <a:ext cx="6115050" cy="6868886"/>
          </a:xfrm>
          <a:custGeom>
            <a:avLst/>
            <a:gdLst>
              <a:gd name="connsiteX0" fmla="*/ 0 w 6115050"/>
              <a:gd name="connsiteY0" fmla="*/ 0 h 6858000"/>
              <a:gd name="connsiteX1" fmla="*/ 6115050 w 6115050"/>
              <a:gd name="connsiteY1" fmla="*/ 0 h 6858000"/>
              <a:gd name="connsiteX2" fmla="*/ 6115050 w 6115050"/>
              <a:gd name="connsiteY2" fmla="*/ 6858000 h 6858000"/>
              <a:gd name="connsiteX3" fmla="*/ 0 w 6115050"/>
              <a:gd name="connsiteY3" fmla="*/ 6858000 h 6858000"/>
              <a:gd name="connsiteX4" fmla="*/ 0 w 6115050"/>
              <a:gd name="connsiteY4" fmla="*/ 0 h 6858000"/>
              <a:gd name="connsiteX0" fmla="*/ 2024742 w 6115050"/>
              <a:gd name="connsiteY0" fmla="*/ 0 h 6858000"/>
              <a:gd name="connsiteX1" fmla="*/ 6115050 w 6115050"/>
              <a:gd name="connsiteY1" fmla="*/ 0 h 6858000"/>
              <a:gd name="connsiteX2" fmla="*/ 6115050 w 6115050"/>
              <a:gd name="connsiteY2" fmla="*/ 6858000 h 6858000"/>
              <a:gd name="connsiteX3" fmla="*/ 0 w 6115050"/>
              <a:gd name="connsiteY3" fmla="*/ 6858000 h 6858000"/>
              <a:gd name="connsiteX4" fmla="*/ 2024742 w 6115050"/>
              <a:gd name="connsiteY4" fmla="*/ 0 h 6858000"/>
              <a:gd name="connsiteX0" fmla="*/ 2024742 w 6115050"/>
              <a:gd name="connsiteY0" fmla="*/ 0 h 6858000"/>
              <a:gd name="connsiteX1" fmla="*/ 6115050 w 6115050"/>
              <a:gd name="connsiteY1" fmla="*/ 0 h 6858000"/>
              <a:gd name="connsiteX2" fmla="*/ 6115050 w 6115050"/>
              <a:gd name="connsiteY2" fmla="*/ 3603171 h 6858000"/>
              <a:gd name="connsiteX3" fmla="*/ 6115050 w 6115050"/>
              <a:gd name="connsiteY3" fmla="*/ 6858000 h 6858000"/>
              <a:gd name="connsiteX4" fmla="*/ 0 w 6115050"/>
              <a:gd name="connsiteY4" fmla="*/ 6858000 h 6858000"/>
              <a:gd name="connsiteX5" fmla="*/ 2024742 w 6115050"/>
              <a:gd name="connsiteY5" fmla="*/ 0 h 6858000"/>
              <a:gd name="connsiteX0" fmla="*/ 2024742 w 6115050"/>
              <a:gd name="connsiteY0" fmla="*/ 0 h 6868886"/>
              <a:gd name="connsiteX1" fmla="*/ 6115050 w 6115050"/>
              <a:gd name="connsiteY1" fmla="*/ 0 h 6868886"/>
              <a:gd name="connsiteX2" fmla="*/ 6115050 w 6115050"/>
              <a:gd name="connsiteY2" fmla="*/ 3603171 h 6868886"/>
              <a:gd name="connsiteX3" fmla="*/ 5157107 w 6115050"/>
              <a:gd name="connsiteY3" fmla="*/ 6868886 h 6868886"/>
              <a:gd name="connsiteX4" fmla="*/ 0 w 6115050"/>
              <a:gd name="connsiteY4" fmla="*/ 6858000 h 6868886"/>
              <a:gd name="connsiteX5" fmla="*/ 2024742 w 6115050"/>
              <a:gd name="connsiteY5" fmla="*/ 0 h 6868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15050" h="6868886">
                <a:moveTo>
                  <a:pt x="2024742" y="0"/>
                </a:moveTo>
                <a:lnTo>
                  <a:pt x="6115050" y="0"/>
                </a:lnTo>
                <a:lnTo>
                  <a:pt x="6115050" y="3603171"/>
                </a:lnTo>
                <a:lnTo>
                  <a:pt x="5157107" y="6868886"/>
                </a:lnTo>
                <a:lnTo>
                  <a:pt x="0" y="6858000"/>
                </a:lnTo>
                <a:lnTo>
                  <a:pt x="2024742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67008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Pitch Deck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45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06" r:id="rId1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0.png"/><Relationship Id="rId4" Type="http://schemas.openxmlformats.org/officeDocument/2006/relationships/image" Target="../media/image39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livresq.com/ro/news/aplica-pentru-diploma-de-creator-de-resurse-educationale-digitale-interactive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ibrary.livresq.com/browse/public&amp;homologation&amp;order=homologation&amp;desc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library.livresq.com/details/674c9b2beabfd80008c017b9" TargetMode="External"/><Relationship Id="rId5" Type="http://schemas.openxmlformats.org/officeDocument/2006/relationships/hyperlink" Target="https://library.livresq.com/details/673ff014a35b120009f78818" TargetMode="External"/><Relationship Id="rId4" Type="http://schemas.openxmlformats.org/officeDocument/2006/relationships/image" Target="../media/image39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790D54-EB67-5659-9BAC-18150FFE5B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051" y="3892220"/>
            <a:ext cx="4718558" cy="2134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reptunghi 5">
            <a:extLst>
              <a:ext uri="{FF2B5EF4-FFF2-40B4-BE49-F238E27FC236}">
                <a16:creationId xmlns:a16="http://schemas.microsoft.com/office/drawing/2014/main" id="{DAE9A8B7-E277-48AE-2A40-DCBD114C8107}"/>
              </a:ext>
            </a:extLst>
          </p:cNvPr>
          <p:cNvSpPr/>
          <p:nvPr/>
        </p:nvSpPr>
        <p:spPr>
          <a:xfrm>
            <a:off x="5576836" y="274376"/>
            <a:ext cx="6390751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r"/>
            <a:r>
              <a:rPr lang="ro-RO" sz="5400" b="1" cap="none" spc="0" dirty="0">
                <a:ln/>
                <a:solidFill>
                  <a:schemeClr val="accent4"/>
                </a:solidFill>
                <a:effectLst/>
              </a:rPr>
              <a:t>Platforma digitală pentru materiale educaționale interactive - </a:t>
            </a:r>
            <a:r>
              <a:rPr lang="ro-RO" sz="5400" b="1" cap="none" spc="0" dirty="0" err="1">
                <a:ln/>
                <a:solidFill>
                  <a:schemeClr val="accent4"/>
                </a:solidFill>
                <a:effectLst/>
              </a:rPr>
              <a:t>Livresq</a:t>
            </a:r>
            <a:endParaRPr lang="ro-RO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4539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9C3EEF-ED92-F12E-B83C-5923FB648C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D1F6A-4FCE-785A-4AC9-7FD9CCE65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-273972"/>
            <a:ext cx="10363202" cy="1603462"/>
          </a:xfrm>
        </p:spPr>
        <p:txBody>
          <a:bodyPr/>
          <a:lstStyle/>
          <a:p>
            <a:r>
              <a:rPr lang="ro-RO" dirty="0"/>
              <a:t>Caracteristici de baza</a:t>
            </a:r>
            <a:endParaRPr lang="en-US" dirty="0"/>
          </a:p>
        </p:txBody>
      </p:sp>
      <p:graphicFrame>
        <p:nvGraphicFramePr>
          <p:cNvPr id="6" name="Table 11">
            <a:extLst>
              <a:ext uri="{FF2B5EF4-FFF2-40B4-BE49-F238E27FC236}">
                <a16:creationId xmlns:a16="http://schemas.microsoft.com/office/drawing/2014/main" id="{FDEE6A35-767F-6ABB-8795-C47AD7017D1C}"/>
              </a:ext>
            </a:extLst>
          </p:cNvPr>
          <p:cNvGraphicFramePr>
            <a:graphicFrameLocks noGrp="1"/>
          </p:cNvGraphicFramePr>
          <p:nvPr>
            <p:ph type="tbl" sz="quarter" idx="11"/>
            <p:extLst>
              <p:ext uri="{D42A27DB-BD31-4B8C-83A1-F6EECF244321}">
                <p14:modId xmlns:p14="http://schemas.microsoft.com/office/powerpoint/2010/main" val="2270035280"/>
              </p:ext>
            </p:extLst>
          </p:nvPr>
        </p:nvGraphicFramePr>
        <p:xfrm>
          <a:off x="186813" y="824969"/>
          <a:ext cx="11238270" cy="597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9135">
                  <a:extLst>
                    <a:ext uri="{9D8B030D-6E8A-4147-A177-3AD203B41FA5}">
                      <a16:colId xmlns:a16="http://schemas.microsoft.com/office/drawing/2014/main" val="3233966979"/>
                    </a:ext>
                  </a:extLst>
                </a:gridCol>
                <a:gridCol w="5619135">
                  <a:extLst>
                    <a:ext uri="{9D8B030D-6E8A-4147-A177-3AD203B41FA5}">
                      <a16:colId xmlns:a16="http://schemas.microsoft.com/office/drawing/2014/main" val="1158840958"/>
                    </a:ext>
                  </a:extLst>
                </a:gridCol>
              </a:tblGrid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>
                          <a:solidFill>
                            <a:schemeClr val="tx1"/>
                          </a:solidFill>
                        </a:rPr>
                        <a:t>Tabele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Utilizatorul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poate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introduce un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tabel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prin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adăugarea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unei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resurse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text,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după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care se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selectează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inserarea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unui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tabel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din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noul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meniu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3213590700"/>
                  </a:ext>
                </a:extLst>
              </a:tr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>
                          <a:solidFill>
                            <a:schemeClr val="tx1"/>
                          </a:solidFill>
                        </a:rPr>
                        <a:t>Fișiere audio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Fișierul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trebuie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să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fie .mp3</a:t>
                      </a: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2830826746"/>
                  </a:ext>
                </a:extLst>
              </a:tr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>
                          <a:solidFill>
                            <a:schemeClr val="tx1"/>
                          </a:solidFill>
                        </a:rPr>
                        <a:t>Ferestre pop-</a:t>
                      </a:r>
                      <a:r>
                        <a:rPr lang="ro-RO" sz="2400" b="1" dirty="0" err="1">
                          <a:solidFill>
                            <a:schemeClr val="tx1"/>
                          </a:solidFill>
                        </a:rPr>
                        <a:t>up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fereastră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pop-up se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deschide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peste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pagina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curentă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și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conține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resursă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(imagine, video,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chestionar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tabel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text,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etc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).</a:t>
                      </a:r>
                    </a:p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LIVRESQ Author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această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funcție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accesează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la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butonul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Acțiune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opțiunea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"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Deschide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resursă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 .</a:t>
                      </a: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2517333721"/>
                  </a:ext>
                </a:extLst>
              </a:tr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>
                          <a:solidFill>
                            <a:schemeClr val="tx1"/>
                          </a:solidFill>
                        </a:rPr>
                        <a:t>GIF-uri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Utilizatorul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poate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adăuga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un GIF la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cum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adaugă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 imagine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oarecare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3321589815"/>
                  </a:ext>
                </a:extLst>
              </a:tr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>
                          <a:solidFill>
                            <a:schemeClr val="tx1"/>
                          </a:solidFill>
                        </a:rPr>
                        <a:t>Obiecte web încorporate (</a:t>
                      </a:r>
                      <a:r>
                        <a:rPr lang="ro-RO" sz="2400" b="1" dirty="0" err="1">
                          <a:solidFill>
                            <a:schemeClr val="tx1"/>
                          </a:solidFill>
                        </a:rPr>
                        <a:t>iFrames</a:t>
                      </a:r>
                      <a:r>
                        <a:rPr lang="ro-RO" sz="2400" b="1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iFrames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sunt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celule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cu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conținut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care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redat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în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flux direct de pe un alt site web extern.</a:t>
                      </a:r>
                    </a:p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Orice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tip de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conținut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poate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fi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accesat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în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acest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atât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timp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cât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site-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care are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conținutul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online.</a:t>
                      </a:r>
                    </a:p>
                    <a:p>
                      <a:endParaRPr lang="en-US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3345832805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CB937E-DFB0-ADEA-B8D7-329C114DAA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" y="6246254"/>
            <a:ext cx="631065" cy="296214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043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A9ABBA-B4FF-6592-8542-2BDAD6A85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6B173-0121-A543-5D1A-89A9B46A0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5361" y="-1758787"/>
            <a:ext cx="8441026" cy="2849227"/>
          </a:xfrm>
        </p:spPr>
        <p:txBody>
          <a:bodyPr/>
          <a:lstStyle/>
          <a:p>
            <a:r>
              <a:rPr lang="ro-RO" dirty="0"/>
              <a:t>Caracteristici avansate</a:t>
            </a:r>
            <a:endParaRPr lang="en-US" dirty="0"/>
          </a:p>
        </p:txBody>
      </p:sp>
      <p:graphicFrame>
        <p:nvGraphicFramePr>
          <p:cNvPr id="6" name="Table 11">
            <a:extLst>
              <a:ext uri="{FF2B5EF4-FFF2-40B4-BE49-F238E27FC236}">
                <a16:creationId xmlns:a16="http://schemas.microsoft.com/office/drawing/2014/main" id="{BD23D0E4-FC9C-C161-8C9E-D8333AFA0A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794229"/>
              </p:ext>
            </p:extLst>
          </p:nvPr>
        </p:nvGraphicFramePr>
        <p:xfrm>
          <a:off x="216310" y="1090440"/>
          <a:ext cx="11238270" cy="50524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9135">
                  <a:extLst>
                    <a:ext uri="{9D8B030D-6E8A-4147-A177-3AD203B41FA5}">
                      <a16:colId xmlns:a16="http://schemas.microsoft.com/office/drawing/2014/main" val="3233966979"/>
                    </a:ext>
                  </a:extLst>
                </a:gridCol>
                <a:gridCol w="5619135">
                  <a:extLst>
                    <a:ext uri="{9D8B030D-6E8A-4147-A177-3AD203B41FA5}">
                      <a16:colId xmlns:a16="http://schemas.microsoft.com/office/drawing/2014/main" val="1158840958"/>
                    </a:ext>
                  </a:extLst>
                </a:gridCol>
              </a:tblGrid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dirty="0">
                          <a:solidFill>
                            <a:schemeClr val="tx1"/>
                          </a:solidFill>
                        </a:rPr>
                        <a:t>Caracteristica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o-RO" sz="2400" dirty="0">
                          <a:solidFill>
                            <a:schemeClr val="tx1"/>
                          </a:solidFill>
                        </a:rPr>
                        <a:t>Descriere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3213590700"/>
                  </a:ext>
                </a:extLst>
              </a:tr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>
                          <a:solidFill>
                            <a:schemeClr val="tx1"/>
                          </a:solidFill>
                        </a:rPr>
                        <a:t>Export SCORM 1.2 și 2004-3rd &amp;4th </a:t>
                      </a:r>
                      <a:r>
                        <a:rPr lang="ro-RO" sz="2400" b="1" dirty="0" err="1">
                          <a:solidFill>
                            <a:schemeClr val="tx1"/>
                          </a:solidFill>
                        </a:rPr>
                        <a:t>edition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2830826746"/>
                  </a:ext>
                </a:extLst>
              </a:tr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>
                          <a:solidFill>
                            <a:schemeClr val="tx1"/>
                          </a:solidFill>
                        </a:rPr>
                        <a:t>Export HTML5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Utilizatorii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pot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exporta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fiecare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curs LIVRESQ ca un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pachet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HTML5.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Pachetul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funcționează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și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offline.</a:t>
                      </a: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2517333721"/>
                  </a:ext>
                </a:extLst>
              </a:tr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 err="1">
                          <a:solidFill>
                            <a:schemeClr val="tx1"/>
                          </a:solidFill>
                        </a:rPr>
                        <a:t>Branding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i="0" dirty="0" err="1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Utilizatorii</a:t>
                      </a:r>
                      <a:r>
                        <a:rPr lang="en-US" b="0" i="0" dirty="0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 pot </a:t>
                      </a:r>
                      <a:r>
                        <a:rPr lang="en-US" b="0" i="0" dirty="0" err="1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schimba</a:t>
                      </a:r>
                      <a:r>
                        <a:rPr lang="en-US" b="0" i="0" dirty="0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 </a:t>
                      </a:r>
                      <a:r>
                        <a:rPr lang="en-US" b="0" i="0" dirty="0" err="1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aspectul</a:t>
                      </a:r>
                      <a:r>
                        <a:rPr lang="en-US" b="0" i="0" dirty="0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 </a:t>
                      </a:r>
                      <a:r>
                        <a:rPr lang="en-US" b="0" i="0" dirty="0" err="1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unui</a:t>
                      </a:r>
                      <a:r>
                        <a:rPr lang="en-US" b="0" i="0" dirty="0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 curs LIVRESQ, fie </a:t>
                      </a:r>
                      <a:r>
                        <a:rPr lang="en-US" b="0" i="0" dirty="0" err="1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prin</a:t>
                      </a:r>
                      <a:r>
                        <a:rPr lang="en-US" b="0" i="0" dirty="0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 </a:t>
                      </a:r>
                      <a:r>
                        <a:rPr lang="en-US" b="0" i="0" dirty="0" err="1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selectarea</a:t>
                      </a:r>
                      <a:r>
                        <a:rPr lang="en-US" b="0" i="0" dirty="0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 </a:t>
                      </a:r>
                      <a:r>
                        <a:rPr lang="en-US" b="0" i="0" dirty="0" err="1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temei</a:t>
                      </a:r>
                      <a:r>
                        <a:rPr lang="en-US" b="0" i="0" dirty="0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 </a:t>
                      </a:r>
                      <a:r>
                        <a:rPr lang="en-US" b="0" i="0" dirty="0" err="1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dorite</a:t>
                      </a:r>
                      <a:r>
                        <a:rPr lang="en-US" b="0" i="0" dirty="0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, fie </a:t>
                      </a:r>
                      <a:r>
                        <a:rPr lang="en-US" b="0" i="0" dirty="0" err="1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prin</a:t>
                      </a:r>
                      <a:r>
                        <a:rPr lang="en-US" b="0" i="0" dirty="0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 </a:t>
                      </a:r>
                      <a:r>
                        <a:rPr lang="en-US" b="0" i="0" dirty="0" err="1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stabilirea</a:t>
                      </a:r>
                      <a:r>
                        <a:rPr lang="en-US" b="0" i="0" dirty="0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 </a:t>
                      </a:r>
                      <a:r>
                        <a:rPr lang="en-US" b="0" i="0" dirty="0" err="1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propriilor</a:t>
                      </a:r>
                      <a:r>
                        <a:rPr lang="en-US" b="0" i="0" dirty="0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 </a:t>
                      </a:r>
                      <a:r>
                        <a:rPr lang="en-US" b="0" i="0" dirty="0" err="1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culori</a:t>
                      </a:r>
                      <a:r>
                        <a:rPr lang="en-US" b="0" i="0" dirty="0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 </a:t>
                      </a:r>
                      <a:r>
                        <a:rPr lang="en-US" b="0" i="0" dirty="0" err="1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și</a:t>
                      </a:r>
                      <a:r>
                        <a:rPr lang="en-US" b="0" i="0" dirty="0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 </a:t>
                      </a:r>
                      <a:r>
                        <a:rPr lang="en-US" b="0" i="0" dirty="0" err="1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stiluri</a:t>
                      </a:r>
                      <a:r>
                        <a:rPr lang="en-US" b="0" i="0" dirty="0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.</a:t>
                      </a:r>
                    </a:p>
                    <a:p>
                      <a:pPr algn="l"/>
                      <a:r>
                        <a:rPr lang="ro-RO" b="0" i="0" dirty="0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Se realizează din </a:t>
                      </a:r>
                      <a:r>
                        <a:rPr lang="en-US" b="0" i="0" dirty="0" err="1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secțiunea</a:t>
                      </a:r>
                      <a:r>
                        <a:rPr lang="en-US" b="0" i="0" dirty="0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 </a:t>
                      </a:r>
                      <a:r>
                        <a:rPr lang="en-US" b="0" i="0" dirty="0" err="1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Preferințe</a:t>
                      </a:r>
                      <a:r>
                        <a:rPr lang="en-US" b="0" i="0" dirty="0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 a </a:t>
                      </a:r>
                      <a:r>
                        <a:rPr lang="en-US" b="0" i="0" dirty="0" err="1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fiecărui</a:t>
                      </a:r>
                      <a:r>
                        <a:rPr lang="en-US" b="0" i="0" dirty="0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 </a:t>
                      </a:r>
                      <a:r>
                        <a:rPr lang="en-US" b="0" i="0" dirty="0" err="1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proiect</a:t>
                      </a:r>
                      <a:r>
                        <a:rPr lang="en-US" b="0" i="0" dirty="0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.</a:t>
                      </a: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3321589815"/>
                  </a:ext>
                </a:extLst>
              </a:tr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>
                          <a:solidFill>
                            <a:schemeClr val="tx1"/>
                          </a:solidFill>
                        </a:rPr>
                        <a:t>Import </a:t>
                      </a:r>
                      <a:r>
                        <a:rPr lang="ro-RO" sz="2400" b="1" dirty="0" err="1">
                          <a:solidFill>
                            <a:schemeClr val="tx1"/>
                          </a:solidFill>
                        </a:rPr>
                        <a:t>pptx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Conținutul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realizat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în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Microsoft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Powerpoint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fisere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tip .pptx) pot fi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importate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direct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în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LIVRESQ.</a:t>
                      </a:r>
                    </a:p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Textele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și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pozele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vor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fi automat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preluat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 după ce se apasă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butonul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import. </a:t>
                      </a:r>
                    </a:p>
                    <a:p>
                      <a:pPr algn="l"/>
                      <a:endParaRPr lang="en-US" b="0" i="0" dirty="0">
                        <a:solidFill>
                          <a:srgbClr val="000000"/>
                        </a:solidFill>
                        <a:effectLst/>
                        <a:latin typeface="GoogleRoboto"/>
                      </a:endParaRP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33458328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611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F1B577-7974-EED9-AAFA-5094879DDB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11">
            <a:extLst>
              <a:ext uri="{FF2B5EF4-FFF2-40B4-BE49-F238E27FC236}">
                <a16:creationId xmlns:a16="http://schemas.microsoft.com/office/drawing/2014/main" id="{6CEBB716-BD36-B6D7-C00F-CF494B74ED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3574727"/>
              </p:ext>
            </p:extLst>
          </p:nvPr>
        </p:nvGraphicFramePr>
        <p:xfrm>
          <a:off x="216310" y="1090440"/>
          <a:ext cx="11238270" cy="50524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9135">
                  <a:extLst>
                    <a:ext uri="{9D8B030D-6E8A-4147-A177-3AD203B41FA5}">
                      <a16:colId xmlns:a16="http://schemas.microsoft.com/office/drawing/2014/main" val="3233966979"/>
                    </a:ext>
                  </a:extLst>
                </a:gridCol>
                <a:gridCol w="5619135">
                  <a:extLst>
                    <a:ext uri="{9D8B030D-6E8A-4147-A177-3AD203B41FA5}">
                      <a16:colId xmlns:a16="http://schemas.microsoft.com/office/drawing/2014/main" val="1158840958"/>
                    </a:ext>
                  </a:extLst>
                </a:gridCol>
              </a:tblGrid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dirty="0">
                          <a:solidFill>
                            <a:schemeClr val="tx1"/>
                          </a:solidFill>
                        </a:rPr>
                        <a:t>Caracteristica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o-RO" sz="2400" dirty="0">
                          <a:solidFill>
                            <a:schemeClr val="tx1"/>
                          </a:solidFill>
                        </a:rPr>
                        <a:t>Descriere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3213590700"/>
                  </a:ext>
                </a:extLst>
              </a:tr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>
                          <a:solidFill>
                            <a:schemeClr val="tx1"/>
                          </a:solidFill>
                        </a:rPr>
                        <a:t>Import </a:t>
                      </a:r>
                      <a:r>
                        <a:rPr lang="ro-RO" sz="2400" b="1" dirty="0" err="1">
                          <a:solidFill>
                            <a:schemeClr val="tx1"/>
                          </a:solidFill>
                        </a:rPr>
                        <a:t>epub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Fișierul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epub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poate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fi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importat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direct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în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LIVRESQ,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unde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materialul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poate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fi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structurat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și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poate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adăuga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material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interactiv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2830826746"/>
                  </a:ext>
                </a:extLst>
              </a:tr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Cuprins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LIVRESQ 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 poate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introduce un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cuprins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în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fiecare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proiect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2517333721"/>
                  </a:ext>
                </a:extLst>
              </a:tr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>
                          <a:solidFill>
                            <a:schemeClr val="tx1"/>
                          </a:solidFill>
                        </a:rPr>
                        <a:t>Colaborare în timp real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Fiecare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proiect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sau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secțiune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LIVRESQ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poate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fi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partajată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cu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alți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contributori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astfel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încât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 multe persoane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să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poată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lucra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în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același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timp.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Oferă avantaje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atunci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când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diferite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persoane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ocupă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diferite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capitole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3321589815"/>
                  </a:ext>
                </a:extLst>
              </a:tr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>
                          <a:solidFill>
                            <a:schemeClr val="tx1"/>
                          </a:solidFill>
                        </a:rPr>
                        <a:t>Editor imagini, editor avansat de formule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o-RO" b="0" i="0" dirty="0">
                          <a:solidFill>
                            <a:srgbClr val="000000"/>
                          </a:solidFill>
                          <a:effectLst/>
                          <a:latin typeface="GoogleRoboto"/>
                        </a:rPr>
                        <a:t>-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  <a:latin typeface="GoogleRoboto"/>
                      </a:endParaRP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3345832805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E84B7966-6C17-23D7-E690-58E53034A12C}"/>
              </a:ext>
            </a:extLst>
          </p:cNvPr>
          <p:cNvSpPr txBox="1">
            <a:spLocks/>
          </p:cNvSpPr>
          <p:nvPr/>
        </p:nvSpPr>
        <p:spPr>
          <a:xfrm>
            <a:off x="1735361" y="-1758787"/>
            <a:ext cx="8441026" cy="284922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o-RO" dirty="0"/>
              <a:t>Caracteristici avansate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27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993F76-0B66-6335-80E1-15BDC1FBA4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11">
            <a:extLst>
              <a:ext uri="{FF2B5EF4-FFF2-40B4-BE49-F238E27FC236}">
                <a16:creationId xmlns:a16="http://schemas.microsoft.com/office/drawing/2014/main" id="{E79B1296-ACC8-B6FE-5507-44212512DC1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6530667"/>
              </p:ext>
            </p:extLst>
          </p:nvPr>
        </p:nvGraphicFramePr>
        <p:xfrm>
          <a:off x="216310" y="1090440"/>
          <a:ext cx="11238270" cy="42294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9135">
                  <a:extLst>
                    <a:ext uri="{9D8B030D-6E8A-4147-A177-3AD203B41FA5}">
                      <a16:colId xmlns:a16="http://schemas.microsoft.com/office/drawing/2014/main" val="3233966979"/>
                    </a:ext>
                  </a:extLst>
                </a:gridCol>
                <a:gridCol w="5619135">
                  <a:extLst>
                    <a:ext uri="{9D8B030D-6E8A-4147-A177-3AD203B41FA5}">
                      <a16:colId xmlns:a16="http://schemas.microsoft.com/office/drawing/2014/main" val="1158840958"/>
                    </a:ext>
                  </a:extLst>
                </a:gridCol>
              </a:tblGrid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>
                          <a:solidFill>
                            <a:schemeClr val="tx1"/>
                          </a:solidFill>
                        </a:rPr>
                        <a:t>Caracteristica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>
                          <a:solidFill>
                            <a:schemeClr val="tx1"/>
                          </a:solidFill>
                        </a:rPr>
                        <a:t>Descriere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3213590700"/>
                  </a:ext>
                </a:extLst>
              </a:tr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>
                          <a:solidFill>
                            <a:schemeClr val="tx1"/>
                          </a:solidFill>
                        </a:rPr>
                        <a:t>Editare CSS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 poate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edita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CSS-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tuturor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elementelor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din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panou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dedicat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modificărilor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CSS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numit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"STILIZARE AVANSATĂ".</a:t>
                      </a: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2830826746"/>
                  </a:ext>
                </a:extLst>
              </a:tr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>
                          <a:solidFill>
                            <a:schemeClr val="tx1"/>
                          </a:solidFill>
                        </a:rPr>
                        <a:t>Declanșatoare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cțiuni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care pot fi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atașate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anumite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resurse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cum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fi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imagini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și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texte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Acțiuni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posibile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Lansarea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unei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resurse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Salt la un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semn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carte (bookmark)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Urmărirea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unui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link</a:t>
                      </a: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3321589815"/>
                  </a:ext>
                </a:extLst>
              </a:tr>
              <a:tr h="785097">
                <a:tc>
                  <a:txBody>
                    <a:bodyPr/>
                    <a:lstStyle/>
                    <a:p>
                      <a:pPr algn="l"/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b="0" i="0" dirty="0">
                        <a:solidFill>
                          <a:srgbClr val="000000"/>
                        </a:solidFill>
                        <a:effectLst/>
                        <a:latin typeface="GoogleRoboto"/>
                      </a:endParaRP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3345832805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4D9FAF83-D94F-F796-CCFA-3101E009CFAB}"/>
              </a:ext>
            </a:extLst>
          </p:cNvPr>
          <p:cNvSpPr txBox="1">
            <a:spLocks/>
          </p:cNvSpPr>
          <p:nvPr/>
        </p:nvSpPr>
        <p:spPr>
          <a:xfrm>
            <a:off x="1735361" y="-1758787"/>
            <a:ext cx="8441026" cy="284922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o-RO" dirty="0"/>
              <a:t>Caracteristici avansate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42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08221-C29B-07A3-B569-B8B466B10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465" y="-656441"/>
            <a:ext cx="11130115" cy="2023126"/>
          </a:xfrm>
        </p:spPr>
        <p:txBody>
          <a:bodyPr/>
          <a:lstStyle/>
          <a:p>
            <a:r>
              <a:rPr lang="en-US" b="1" i="0" dirty="0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AI Generator </a:t>
            </a:r>
            <a:r>
              <a:rPr lang="en-US" b="1" i="0" dirty="0" err="1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pentru</a:t>
            </a:r>
            <a:r>
              <a:rPr lang="en-US" b="1" i="0" dirty="0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 e-Learning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E30546E-D63D-6DD8-4DA7-41DD51A44C2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4870" t="36559" r="10587"/>
          <a:stretch/>
        </p:blipFill>
        <p:spPr>
          <a:xfrm>
            <a:off x="9833" y="3494243"/>
            <a:ext cx="4188542" cy="336375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EA7D4-8B96-5A0E-252E-6B8E8B1CF17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417575" y="3237506"/>
            <a:ext cx="6400799" cy="2309726"/>
          </a:xfrm>
        </p:spPr>
        <p:txBody>
          <a:bodyPr>
            <a:normAutofit/>
          </a:bodyPr>
          <a:lstStyle/>
          <a:p>
            <a:endParaRPr lang="ro-RO" sz="1800" dirty="0">
              <a:solidFill>
                <a:schemeClr val="bg2"/>
              </a:solidFill>
              <a:latin typeface="Roboto" panose="02000000000000000000" pitchFamily="2" charset="0"/>
            </a:endParaRPr>
          </a:p>
          <a:p>
            <a:pPr algn="just"/>
            <a:r>
              <a:rPr lang="ro-RO" sz="1800" dirty="0">
                <a:solidFill>
                  <a:schemeClr val="bg2"/>
                </a:solidFill>
                <a:latin typeface="Roboto" panose="02000000000000000000" pitchFamily="2" charset="0"/>
              </a:rPr>
              <a:t>C</a:t>
            </a:r>
            <a:r>
              <a:rPr lang="en-US" sz="1800" dirty="0" err="1">
                <a:solidFill>
                  <a:schemeClr val="bg2"/>
                </a:solidFill>
                <a:latin typeface="Roboto" panose="02000000000000000000" pitchFamily="2" charset="0"/>
              </a:rPr>
              <a:t>omponent</a:t>
            </a:r>
            <a:r>
              <a:rPr lang="ro-RO" sz="1800" dirty="0">
                <a:solidFill>
                  <a:schemeClr val="bg2"/>
                </a:solidFill>
                <a:latin typeface="Roboto" panose="02000000000000000000" pitchFamily="2" charset="0"/>
              </a:rPr>
              <a:t>a</a:t>
            </a:r>
            <a:r>
              <a:rPr lang="en-US" sz="1800" dirty="0">
                <a:solidFill>
                  <a:schemeClr val="bg2"/>
                </a:solidFill>
                <a:latin typeface="Roboto" panose="02000000000000000000" pitchFamily="2" charset="0"/>
              </a:rPr>
              <a:t> “AI Image Generator” </a:t>
            </a:r>
            <a:r>
              <a:rPr lang="en-US" sz="1800" dirty="0" err="1">
                <a:solidFill>
                  <a:schemeClr val="bg2"/>
                </a:solidFill>
                <a:latin typeface="Roboto" panose="02000000000000000000" pitchFamily="2" charset="0"/>
              </a:rPr>
              <a:t>folosește</a:t>
            </a:r>
            <a:r>
              <a:rPr lang="en-US" sz="1800" dirty="0">
                <a:solidFill>
                  <a:schemeClr val="bg2"/>
                </a:solidFill>
                <a:latin typeface="Roboto" panose="02000000000000000000" pitchFamily="2" charset="0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Roboto" panose="02000000000000000000" pitchFamily="2" charset="0"/>
              </a:rPr>
              <a:t>tehnologia</a:t>
            </a:r>
            <a:r>
              <a:rPr lang="en-US" sz="1800" dirty="0">
                <a:solidFill>
                  <a:schemeClr val="bg2"/>
                </a:solidFill>
                <a:latin typeface="Roboto" panose="02000000000000000000" pitchFamily="2" charset="0"/>
              </a:rPr>
              <a:t>  GPT-4o </a:t>
            </a:r>
            <a:r>
              <a:rPr lang="en-US" sz="1800" dirty="0" err="1">
                <a:solidFill>
                  <a:schemeClr val="bg2"/>
                </a:solidFill>
                <a:latin typeface="Roboto" panose="02000000000000000000" pitchFamily="2" charset="0"/>
              </a:rPr>
              <a:t>și</a:t>
            </a:r>
            <a:r>
              <a:rPr lang="en-US" sz="1800" dirty="0">
                <a:solidFill>
                  <a:schemeClr val="bg2"/>
                </a:solidFill>
                <a:latin typeface="Roboto" panose="02000000000000000000" pitchFamily="2" charset="0"/>
              </a:rPr>
              <a:t> DALL-E </a:t>
            </a:r>
            <a:r>
              <a:rPr lang="en-US" sz="1800" dirty="0" err="1">
                <a:solidFill>
                  <a:schemeClr val="bg2"/>
                </a:solidFill>
                <a:latin typeface="Roboto" panose="02000000000000000000" pitchFamily="2" charset="0"/>
              </a:rPr>
              <a:t>pentru</a:t>
            </a:r>
            <a:r>
              <a:rPr lang="en-US" sz="1800" dirty="0">
                <a:solidFill>
                  <a:schemeClr val="bg2"/>
                </a:solidFill>
                <a:latin typeface="Roboto" panose="02000000000000000000" pitchFamily="2" charset="0"/>
              </a:rPr>
              <a:t> a </a:t>
            </a:r>
            <a:r>
              <a:rPr lang="en-US" sz="1800" dirty="0" err="1">
                <a:solidFill>
                  <a:schemeClr val="bg2"/>
                </a:solidFill>
                <a:latin typeface="Roboto" panose="02000000000000000000" pitchFamily="2" charset="0"/>
              </a:rPr>
              <a:t>crea</a:t>
            </a:r>
            <a:r>
              <a:rPr lang="en-US" sz="1800" dirty="0">
                <a:solidFill>
                  <a:schemeClr val="bg2"/>
                </a:solidFill>
                <a:latin typeface="Roboto" panose="02000000000000000000" pitchFamily="2" charset="0"/>
              </a:rPr>
              <a:t> automat </a:t>
            </a:r>
            <a:r>
              <a:rPr lang="en-US" sz="1800" dirty="0" err="1">
                <a:solidFill>
                  <a:schemeClr val="bg2"/>
                </a:solidFill>
                <a:latin typeface="Roboto" panose="02000000000000000000" pitchFamily="2" charset="0"/>
              </a:rPr>
              <a:t>imagini</a:t>
            </a:r>
            <a:r>
              <a:rPr lang="en-US" sz="1800" dirty="0">
                <a:solidFill>
                  <a:schemeClr val="bg2"/>
                </a:solidFill>
                <a:latin typeface="Roboto" panose="02000000000000000000" pitchFamily="2" charset="0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Roboto" panose="02000000000000000000" pitchFamily="2" charset="0"/>
              </a:rPr>
              <a:t>personalizate</a:t>
            </a:r>
            <a:endParaRPr lang="ro-RO" sz="1800" dirty="0">
              <a:solidFill>
                <a:schemeClr val="bg2"/>
              </a:solidFill>
              <a:latin typeface="Roboto" panose="02000000000000000000" pitchFamily="2" charset="0"/>
            </a:endParaRPr>
          </a:p>
        </p:txBody>
      </p:sp>
      <p:pic>
        <p:nvPicPr>
          <p:cNvPr id="8" name="Imagine 7">
            <a:extLst>
              <a:ext uri="{FF2B5EF4-FFF2-40B4-BE49-F238E27FC236}">
                <a16:creationId xmlns:a16="http://schemas.microsoft.com/office/drawing/2014/main" id="{866D07C5-54CF-D112-3310-D60C7A6E62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0064" y="4210442"/>
            <a:ext cx="4788310" cy="2621533"/>
          </a:xfrm>
          <a:prstGeom prst="rect">
            <a:avLst/>
          </a:prstGeom>
        </p:spPr>
      </p:pic>
      <p:sp>
        <p:nvSpPr>
          <p:cNvPr id="10" name="CasetăText 9">
            <a:extLst>
              <a:ext uri="{FF2B5EF4-FFF2-40B4-BE49-F238E27FC236}">
                <a16:creationId xmlns:a16="http://schemas.microsoft.com/office/drawing/2014/main" id="{2DC2ABD7-34FC-62EA-C55F-18D8B14AA841}"/>
              </a:ext>
            </a:extLst>
          </p:cNvPr>
          <p:cNvSpPr txBox="1"/>
          <p:nvPr/>
        </p:nvSpPr>
        <p:spPr>
          <a:xfrm>
            <a:off x="314633" y="1336791"/>
            <a:ext cx="91046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olidFill>
                  <a:schemeClr val="bg2"/>
                </a:solidFill>
                <a:latin typeface="Roboto" panose="02000000000000000000" pitchFamily="2" charset="0"/>
              </a:rPr>
              <a:t>C</a:t>
            </a:r>
            <a:r>
              <a:rPr lang="en-US" b="0" i="0" dirty="0" err="1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omponent</a:t>
            </a:r>
            <a:r>
              <a:rPr lang="ro-RO" b="0" i="0" dirty="0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a</a:t>
            </a:r>
            <a:r>
              <a:rPr lang="en-US" b="0" i="0" dirty="0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 AI din LIVRESQ,</a:t>
            </a:r>
            <a:r>
              <a:rPr lang="ro-RO" b="0" i="0" dirty="0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OpenAI GPT-4o</a:t>
            </a:r>
            <a:r>
              <a:rPr lang="ro-RO" b="0" i="0" dirty="0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, </a:t>
            </a:r>
            <a:r>
              <a:rPr lang="en-US" b="0" i="0" dirty="0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denumită</a:t>
            </a:r>
            <a:r>
              <a:rPr lang="en-US" b="0" i="0" dirty="0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 “Generator AI de </a:t>
            </a:r>
            <a:r>
              <a:rPr lang="en-US" b="0" i="0" dirty="0" err="1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lecții</a:t>
            </a:r>
            <a:r>
              <a:rPr lang="en-US" b="0" i="0" dirty="0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și</a:t>
            </a:r>
            <a:r>
              <a:rPr lang="en-US" b="0" i="0" dirty="0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cursuri</a:t>
            </a:r>
            <a:r>
              <a:rPr lang="en-US" b="0" i="0" dirty="0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 e-learning” </a:t>
            </a:r>
            <a:r>
              <a:rPr lang="en-US" b="0" i="0" dirty="0" err="1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creează</a:t>
            </a:r>
            <a:r>
              <a:rPr lang="en-US" b="0" i="0" dirty="0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 automat </a:t>
            </a:r>
            <a:r>
              <a:rPr lang="en-US" b="0" i="0" dirty="0" err="1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conținut</a:t>
            </a:r>
            <a:r>
              <a:rPr lang="en-US" b="0" i="0" dirty="0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o-RO" b="0" i="0" dirty="0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educațional pe baza unui subiect și a unor cuvinte cheie</a:t>
            </a:r>
            <a:r>
              <a:rPr lang="en-US" b="0" i="0" dirty="0">
                <a:solidFill>
                  <a:schemeClr val="bg2"/>
                </a:solidFill>
                <a:effectLst/>
                <a:latin typeface="Roboto" panose="02000000000000000000" pitchFamily="2" charset="0"/>
              </a:rPr>
              <a:t>.</a:t>
            </a:r>
            <a:endParaRPr lang="ro-RO" b="0" i="0" dirty="0">
              <a:solidFill>
                <a:schemeClr val="bg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2" name="CasetăText 11">
            <a:extLst>
              <a:ext uri="{FF2B5EF4-FFF2-40B4-BE49-F238E27FC236}">
                <a16:creationId xmlns:a16="http://schemas.microsoft.com/office/drawing/2014/main" id="{567674FE-E58A-3783-5958-9708238A74BE}"/>
              </a:ext>
            </a:extLst>
          </p:cNvPr>
          <p:cNvSpPr txBox="1"/>
          <p:nvPr/>
        </p:nvSpPr>
        <p:spPr>
          <a:xfrm>
            <a:off x="5569974" y="2325534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dirty="0">
                <a:solidFill>
                  <a:schemeClr val="bg2"/>
                </a:solidFill>
                <a:latin typeface="Roboto" panose="02000000000000000000" pitchFamily="2" charset="0"/>
              </a:rPr>
              <a:t>Componente lansate:</a:t>
            </a:r>
          </a:p>
          <a:p>
            <a:pPr algn="just" fontAlgn="base">
              <a:buFont typeface="+mj-lt"/>
              <a:buAutoNum type="arabicPeriod"/>
            </a:pPr>
            <a:r>
              <a:rPr lang="it-IT" dirty="0">
                <a:solidFill>
                  <a:schemeClr val="bg2"/>
                </a:solidFill>
                <a:latin typeface="Roboto" panose="02000000000000000000" pitchFamily="2" charset="0"/>
              </a:rPr>
              <a:t>AI Text Rephraser (15.06.2023)</a:t>
            </a:r>
          </a:p>
          <a:p>
            <a:pPr algn="just" fontAlgn="base">
              <a:buFont typeface="+mj-lt"/>
              <a:buAutoNum type="arabicPeriod"/>
            </a:pPr>
            <a:r>
              <a:rPr lang="it-IT" dirty="0">
                <a:solidFill>
                  <a:schemeClr val="bg2"/>
                </a:solidFill>
                <a:latin typeface="Roboto" panose="02000000000000000000" pitchFamily="2" charset="0"/>
              </a:rPr>
              <a:t>AI Text Generator (15.06.2023)</a:t>
            </a:r>
          </a:p>
          <a:p>
            <a:pPr algn="just" fontAlgn="base">
              <a:buFont typeface="+mj-lt"/>
              <a:buAutoNum type="arabicPeriod"/>
            </a:pPr>
            <a:r>
              <a:rPr lang="it-IT" dirty="0">
                <a:solidFill>
                  <a:schemeClr val="bg2"/>
                </a:solidFill>
                <a:latin typeface="Roboto" panose="02000000000000000000" pitchFamily="2" charset="0"/>
              </a:rPr>
              <a:t>AI Image Generator (17.06.2024)</a:t>
            </a:r>
          </a:p>
        </p:txBody>
      </p:sp>
      <p:sp>
        <p:nvSpPr>
          <p:cNvPr id="14" name="CasetăText 13">
            <a:extLst>
              <a:ext uri="{FF2B5EF4-FFF2-40B4-BE49-F238E27FC236}">
                <a16:creationId xmlns:a16="http://schemas.microsoft.com/office/drawing/2014/main" id="{BA78DFD3-E84E-4ECC-AC53-A0158367CA79}"/>
              </a:ext>
            </a:extLst>
          </p:cNvPr>
          <p:cNvSpPr txBox="1"/>
          <p:nvPr/>
        </p:nvSpPr>
        <p:spPr>
          <a:xfrm>
            <a:off x="314633" y="2368487"/>
            <a:ext cx="388374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o-RO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Generatorul </a:t>
            </a:r>
            <a:r>
              <a:rPr lang="it-IT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AI Enhancer este disponibil pentru toate versiunile PRO și PREMIUM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41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2D586-3F7C-3202-E4F4-1F65B9A7D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309" y="-411623"/>
            <a:ext cx="10363201" cy="1629601"/>
          </a:xfrm>
        </p:spPr>
        <p:txBody>
          <a:bodyPr/>
          <a:lstStyle/>
          <a:p>
            <a:r>
              <a:rPr lang="ro-RO" dirty="0">
                <a:latin typeface="Bahnschrift Light SemiCondensed" panose="020B0502040204020203" pitchFamily="34" charset="0"/>
              </a:rPr>
              <a:t>Exportarea conținutului creat în </a:t>
            </a:r>
            <a:r>
              <a:rPr lang="ro-RO" dirty="0" err="1">
                <a:latin typeface="Bahnschrift Light SemiCondensed" panose="020B0502040204020203" pitchFamily="34" charset="0"/>
              </a:rPr>
              <a:t>livresq</a:t>
            </a:r>
            <a:endParaRPr lang="en-US" dirty="0">
              <a:latin typeface="Bahnschrift Light SemiCondensed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DADF2-8E4D-6C0E-0FA2-C5228AF29C1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16310" y="862043"/>
            <a:ext cx="8908026" cy="3747180"/>
          </a:xfrm>
        </p:spPr>
        <p:txBody>
          <a:bodyPr>
            <a:normAutofit fontScale="85000" lnSpcReduction="20000"/>
          </a:bodyPr>
          <a:lstStyle/>
          <a:p>
            <a:pPr marL="0" indent="0" algn="l">
              <a:buNone/>
            </a:pPr>
            <a:r>
              <a:rPr lang="ro-RO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1) Exportarea unui </a:t>
            </a:r>
            <a:r>
              <a:rPr lang="en-US" sz="2400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pachet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HTML5</a:t>
            </a:r>
            <a:r>
              <a:rPr lang="ro-RO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care se poate încărca 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pe </a:t>
            </a:r>
            <a:r>
              <a:rPr lang="en-US" sz="2400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orice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site. </a:t>
            </a:r>
            <a:r>
              <a:rPr lang="ro-RO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Pachetul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2400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functionează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2400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și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offline (</a:t>
            </a:r>
            <a:r>
              <a:rPr lang="en-US" sz="2400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fără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internet).</a:t>
            </a:r>
            <a:endParaRPr lang="ro-RO" sz="2400" b="0" i="0" dirty="0">
              <a:solidFill>
                <a:srgbClr val="7A7A7A"/>
              </a:solidFill>
              <a:effectLst/>
              <a:latin typeface="Roboto" panose="02000000000000000000" pitchFamily="2" charset="0"/>
            </a:endParaRPr>
          </a:p>
          <a:p>
            <a:pPr marL="0" indent="0" algn="l">
              <a:buNone/>
            </a:pPr>
            <a:b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</a:br>
            <a:r>
              <a:rPr lang="en-US" sz="24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2) </a:t>
            </a:r>
            <a:r>
              <a:rPr lang="ro-RO" sz="24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În varianta </a:t>
            </a:r>
            <a:r>
              <a:rPr lang="en-US" sz="24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SCORM 2004 3rd edition </a:t>
            </a:r>
            <a:r>
              <a:rPr lang="en-US" sz="2400" b="1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și</a:t>
            </a:r>
            <a:r>
              <a:rPr lang="en-US" sz="24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2400" b="1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varianta</a:t>
            </a:r>
            <a:r>
              <a:rPr lang="en-US" sz="24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SCORM 2004 4th edition (</a:t>
            </a:r>
            <a:r>
              <a:rPr lang="en-US" sz="2400" b="1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ambele</a:t>
            </a:r>
            <a:r>
              <a:rPr lang="en-US" sz="24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2400" b="1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pentru</a:t>
            </a:r>
            <a:r>
              <a:rPr lang="en-US" sz="24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LMS-</a:t>
            </a:r>
            <a:r>
              <a:rPr lang="en-US" sz="2400" b="1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uri</a:t>
            </a:r>
            <a:r>
              <a:rPr lang="en-US" sz="24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) </a:t>
            </a:r>
            <a:endParaRPr lang="ro-RO" sz="2400" b="1" i="0" dirty="0">
              <a:solidFill>
                <a:srgbClr val="7A7A7A"/>
              </a:solidFill>
              <a:effectLst/>
              <a:latin typeface="Roboto" panose="02000000000000000000" pitchFamily="2" charset="0"/>
            </a:endParaRPr>
          </a:p>
          <a:p>
            <a:pPr marL="0" indent="0" algn="l">
              <a:buNone/>
            </a:pPr>
            <a:b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</a:b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3) </a:t>
            </a:r>
            <a:r>
              <a:rPr lang="en-US" sz="2400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Pachet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SCORM 1.2 (</a:t>
            </a:r>
            <a:r>
              <a:rPr lang="en-US" sz="2400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pentru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LMS-</a:t>
            </a:r>
            <a:r>
              <a:rPr lang="en-US" sz="2400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uri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)</a:t>
            </a:r>
            <a:endParaRPr lang="ro-RO" sz="2400" b="0" i="0" dirty="0">
              <a:solidFill>
                <a:srgbClr val="7A7A7A"/>
              </a:solidFill>
              <a:effectLst/>
              <a:latin typeface="Roboto" panose="02000000000000000000" pitchFamily="2" charset="0"/>
            </a:endParaRPr>
          </a:p>
          <a:p>
            <a:pPr marL="0" indent="0" algn="l">
              <a:buNone/>
            </a:pPr>
            <a:b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</a:br>
            <a:r>
              <a:rPr lang="en-US" sz="24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4) </a:t>
            </a:r>
            <a:r>
              <a:rPr lang="en-US" sz="2400" b="1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Publicat</a:t>
            </a:r>
            <a:r>
              <a:rPr lang="en-US" sz="24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2400" b="1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privat</a:t>
            </a:r>
            <a:r>
              <a:rPr lang="en-US" sz="24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2400" b="1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în</a:t>
            </a:r>
            <a:r>
              <a:rPr lang="en-US" sz="24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2400" b="1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raftul</a:t>
            </a:r>
            <a:r>
              <a:rPr lang="en-US" sz="24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personal din </a:t>
            </a:r>
            <a:r>
              <a:rPr lang="en-US" sz="2400" b="1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Librăria</a:t>
            </a:r>
            <a:r>
              <a:rPr lang="en-US" sz="24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LIVRESQ – </a:t>
            </a:r>
            <a:r>
              <a:rPr lang="en-US" sz="2400" b="1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unde</a:t>
            </a:r>
            <a:r>
              <a:rPr lang="en-US" sz="24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2400" b="1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cei</a:t>
            </a:r>
            <a:r>
              <a:rPr lang="en-US" sz="24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care </a:t>
            </a:r>
            <a:r>
              <a:rPr lang="en-US" sz="2400" b="1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vor</a:t>
            </a:r>
            <a:r>
              <a:rPr lang="en-US" sz="24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2400" b="1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accesa</a:t>
            </a:r>
            <a:r>
              <a:rPr lang="en-US" sz="24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2400" b="1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conținutul</a:t>
            </a:r>
            <a:r>
              <a:rPr lang="en-US" sz="24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2400" b="1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primesc</a:t>
            </a:r>
            <a:r>
              <a:rPr lang="en-US" sz="24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un link</a:t>
            </a:r>
            <a:endParaRPr lang="ro-RO" sz="2400" b="1" i="0" dirty="0">
              <a:solidFill>
                <a:srgbClr val="7A7A7A"/>
              </a:solidFill>
              <a:effectLst/>
              <a:latin typeface="Roboto" panose="02000000000000000000" pitchFamily="2" charset="0"/>
            </a:endParaRPr>
          </a:p>
          <a:p>
            <a:pPr marL="0" indent="0" algn="l">
              <a:buNone/>
            </a:pPr>
            <a:b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</a:b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5) </a:t>
            </a:r>
            <a:r>
              <a:rPr lang="en-US" sz="2400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Publicat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2400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gratuit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, </a:t>
            </a:r>
            <a:r>
              <a:rPr lang="en-US" sz="2400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pentru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2400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toată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2400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lumea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(public) </a:t>
            </a:r>
            <a:r>
              <a:rPr lang="en-US" sz="2400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în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2400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Librăria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LIVRESQ – </a:t>
            </a:r>
            <a:r>
              <a:rPr lang="en-US" sz="2400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unde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2400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toți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2400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utilizatorii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2400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vor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2400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putea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2400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să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2400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vadă</a:t>
            </a:r>
            <a:r>
              <a:rPr lang="en-US" sz="24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2400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conținutul</a:t>
            </a:r>
            <a:endParaRPr lang="en-US" sz="2400" b="0" i="0" dirty="0">
              <a:solidFill>
                <a:srgbClr val="7A7A7A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4FFC83-A1E8-FCEA-2C47-38C5ADAEA1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" y="6246254"/>
            <a:ext cx="631065" cy="296214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1DE2FCF4-BE75-0A82-7927-F084ED8F2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6791" y="0"/>
            <a:ext cx="26289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8569C5FE-0592-773E-9D04-298F351A24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2218" y="4419293"/>
            <a:ext cx="6023473" cy="243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403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3C7A83-22CB-97B3-310A-B7F49495F8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0DD52-084A-7A53-CD59-FEE37A2BC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385" y="446313"/>
            <a:ext cx="5179615" cy="1448747"/>
          </a:xfrm>
        </p:spPr>
        <p:txBody>
          <a:bodyPr/>
          <a:lstStyle/>
          <a:p>
            <a:r>
              <a:rPr lang="ro-RO" dirty="0"/>
              <a:t>Publicarea unui material </a:t>
            </a:r>
            <a:r>
              <a:rPr lang="ro-RO" dirty="0" err="1"/>
              <a:t>livresq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A472BF-62D9-FEB6-6A5F-489AA2F4DDB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05868" y="1703806"/>
            <a:ext cx="5181600" cy="5070620"/>
          </a:xfrm>
        </p:spPr>
        <p:txBody>
          <a:bodyPr>
            <a:normAutofit/>
          </a:bodyPr>
          <a:lstStyle/>
          <a:p>
            <a:pPr algn="l"/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Pasul 1 - 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Pregătirea</a:t>
            </a: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materialului</a:t>
            </a:r>
            <a:r>
              <a:rPr lang="ro-RO" b="1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ro-RO" i="0" dirty="0">
                <a:solidFill>
                  <a:srgbClr val="000000"/>
                </a:solidFill>
                <a:effectLst/>
                <a:latin typeface="GoogleRoboto"/>
              </a:rPr>
              <a:t>– în setările de proiect din zona Atelier</a:t>
            </a:r>
            <a:endParaRPr lang="en-US" i="0" dirty="0">
              <a:solidFill>
                <a:srgbClr val="000000"/>
              </a:solidFill>
              <a:effectLst/>
              <a:latin typeface="GoogleRoboto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Setări</a:t>
            </a: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Cuprins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 – </a:t>
            </a:r>
            <a:r>
              <a:rPr lang="ro-RO" b="0" i="0" dirty="0">
                <a:solidFill>
                  <a:srgbClr val="000000"/>
                </a:solidFill>
                <a:effectLst/>
                <a:latin typeface="GoogleRoboto"/>
              </a:rPr>
              <a:t>necesar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pentru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navigare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în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material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Setări</a:t>
            </a: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Preferințe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 –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în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zona de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Proprietăți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Titlul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 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Tema 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Grafică</a:t>
            </a:r>
            <a:endParaRPr lang="ro-RO" b="1" i="0" dirty="0">
              <a:solidFill>
                <a:srgbClr val="000000"/>
              </a:solidFill>
              <a:effectLst/>
              <a:latin typeface="GoogleRoboto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Navigare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 </a:t>
            </a:r>
            <a:r>
              <a:rPr lang="ro-RO" b="0" i="0" dirty="0">
                <a:solidFill>
                  <a:srgbClr val="000000"/>
                </a:solidFill>
                <a:effectLst/>
                <a:latin typeface="GoogleRoboto"/>
              </a:rPr>
              <a:t>- 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cu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derulare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infinită</a:t>
            </a:r>
            <a:r>
              <a:rPr lang="ro-RO" b="0" i="0" dirty="0">
                <a:solidFill>
                  <a:srgbClr val="000000"/>
                </a:solidFill>
                <a:effectLst/>
                <a:latin typeface="GoogleRoboto"/>
              </a:rPr>
              <a:t> sau 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cu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derulare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secvențială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(</a:t>
            </a:r>
            <a:r>
              <a:rPr lang="ro-RO" b="0" i="0" dirty="0">
                <a:solidFill>
                  <a:srgbClr val="000000"/>
                </a:solidFill>
                <a:effectLst/>
                <a:latin typeface="GoogleRoboto"/>
              </a:rPr>
              <a:t>tip 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carte)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Setări</a:t>
            </a: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 Metadate</a:t>
            </a:r>
            <a:endParaRPr lang="en-US" b="0" i="0" dirty="0">
              <a:solidFill>
                <a:srgbClr val="000000"/>
              </a:solidFill>
              <a:effectLst/>
              <a:latin typeface="GoogleRoboto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“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Titlu</a:t>
            </a: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 de 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publicare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” –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este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titlul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lectiei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ro-RO" b="1" i="0" dirty="0">
                <a:solidFill>
                  <a:srgbClr val="000000"/>
                </a:solidFill>
                <a:effectLst/>
                <a:latin typeface="GoogleRoboto"/>
              </a:rPr>
              <a:t>I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magine</a:t>
            </a: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pentru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lecție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“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Adaugă</a:t>
            </a: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autor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”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0DAFC9-D3E4-2535-3FCB-D8F0556670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" y="6246254"/>
            <a:ext cx="631065" cy="296214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1D39C519-8BF7-689B-D592-0560A276B36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23573" r="23573"/>
          <a:stretch/>
        </p:blipFill>
        <p:spPr>
          <a:xfrm>
            <a:off x="6076950" y="0"/>
            <a:ext cx="6115050" cy="6868886"/>
          </a:xfrm>
        </p:spPr>
      </p:pic>
    </p:spTree>
    <p:extLst>
      <p:ext uri="{BB962C8B-B14F-4D97-AF65-F5344CB8AC3E}">
        <p14:creationId xmlns:p14="http://schemas.microsoft.com/office/powerpoint/2010/main" val="242237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81E59E-3011-D240-ED92-B6C6DE3126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40F05-50C3-D08A-78E0-F264587D7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385" y="446313"/>
            <a:ext cx="5179615" cy="1448747"/>
          </a:xfrm>
        </p:spPr>
        <p:txBody>
          <a:bodyPr/>
          <a:lstStyle/>
          <a:p>
            <a:r>
              <a:rPr lang="ro-RO" dirty="0"/>
              <a:t>Publicarea în biblioteca publica </a:t>
            </a:r>
            <a:r>
              <a:rPr lang="ro-RO" dirty="0" err="1"/>
              <a:t>livresq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35E5DC-0BAD-8DEF-EA92-81BE37469C8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05868" y="1703806"/>
            <a:ext cx="5181600" cy="5070620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“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Exportă</a:t>
            </a: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”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“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Publică</a:t>
            </a: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în</a:t>
            </a: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Bibliotecă</a:t>
            </a: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” </a:t>
            </a:r>
            <a:r>
              <a:rPr lang="ro-RO" b="0" i="0" dirty="0">
                <a:solidFill>
                  <a:srgbClr val="000000"/>
                </a:solidFill>
                <a:effectLst/>
                <a:latin typeface="GoogleRoboto"/>
              </a:rPr>
              <a:t>-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materialul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ro-RO" b="0" i="0" dirty="0">
                <a:solidFill>
                  <a:srgbClr val="000000"/>
                </a:solidFill>
                <a:effectLst/>
                <a:latin typeface="GoogleRoboto"/>
              </a:rPr>
              <a:t>se regăsește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în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raftul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personal din LIVRESQ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si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ro-RO" b="0" i="0" dirty="0">
                <a:solidFill>
                  <a:srgbClr val="000000"/>
                </a:solidFill>
                <a:effectLst/>
                <a:latin typeface="GoogleRoboto"/>
              </a:rPr>
              <a:t>poate fi accesat printr-un link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o-RO" dirty="0">
                <a:solidFill>
                  <a:srgbClr val="000000"/>
                </a:solidFill>
                <a:latin typeface="GoogleRoboto"/>
              </a:rPr>
              <a:t>În secțiunea Bibliotecă, se selectează materialul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“</a:t>
            </a: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Cere 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publicare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” </a:t>
            </a:r>
            <a:r>
              <a:rPr lang="ro-RO" b="0" i="0" dirty="0">
                <a:solidFill>
                  <a:srgbClr val="000000"/>
                </a:solidFill>
                <a:effectLst/>
                <a:latin typeface="GoogleRoboto"/>
              </a:rPr>
              <a:t>urmată de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afișarea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mesajului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“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Cererea</a:t>
            </a: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dumneavoastră</a:t>
            </a: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 a 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fost</a:t>
            </a: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trimisă</a:t>
            </a: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și</a:t>
            </a: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va</a:t>
            </a: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 fi 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procesată</a:t>
            </a: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 de 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unul</a:t>
            </a: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 din 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administratorii</a:t>
            </a:r>
            <a:r>
              <a:rPr lang="en-US" b="1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GoogleRoboto"/>
              </a:rPr>
              <a:t>noștri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”.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o-RO" b="0" i="0" dirty="0">
                <a:solidFill>
                  <a:srgbClr val="000000"/>
                </a:solidFill>
                <a:effectLst/>
                <a:latin typeface="GoogleRoboto"/>
              </a:rPr>
              <a:t>E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chipa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LIVRESQ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va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verifica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materialul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. </a:t>
            </a:r>
            <a:r>
              <a:rPr lang="ro-RO" b="0" i="0" dirty="0">
                <a:solidFill>
                  <a:srgbClr val="000000"/>
                </a:solidFill>
                <a:effectLst/>
                <a:latin typeface="GoogleRoboto"/>
              </a:rPr>
              <a:t>Dacă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acesta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va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fi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acceptat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pentru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publicare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, </a:t>
            </a:r>
            <a:r>
              <a:rPr lang="ro-RO" b="0" i="0" dirty="0">
                <a:solidFill>
                  <a:srgbClr val="000000"/>
                </a:solidFill>
                <a:effectLst/>
                <a:latin typeface="GoogleRoboto"/>
              </a:rPr>
              <a:t>se trimite 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o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notificare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de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GoogleRoboto"/>
              </a:rPr>
              <a:t>acceptare</a:t>
            </a:r>
            <a:r>
              <a:rPr lang="en-US" b="0" i="0" dirty="0">
                <a:solidFill>
                  <a:srgbClr val="000000"/>
                </a:solidFill>
                <a:effectLst/>
                <a:latin typeface="GoogleRoboto"/>
              </a:rPr>
              <a:t> pe email.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B3E908-233A-AA96-6CFF-46A2BBA540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" y="6246254"/>
            <a:ext cx="631065" cy="296214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D147D685-4B94-2A21-8058-E5F28EBC79E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21084" r="21084"/>
          <a:stretch/>
        </p:blipFill>
        <p:spPr>
          <a:xfrm>
            <a:off x="6076950" y="0"/>
            <a:ext cx="6115050" cy="6868886"/>
          </a:xfrm>
        </p:spPr>
      </p:pic>
    </p:spTree>
    <p:extLst>
      <p:ext uri="{BB962C8B-B14F-4D97-AF65-F5344CB8AC3E}">
        <p14:creationId xmlns:p14="http://schemas.microsoft.com/office/powerpoint/2010/main" val="262194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EC5F9C6-1CB5-3EC8-F6CA-59E4E138BE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69881C2E-8AAB-4486-74CB-E4D13C353D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151" r="18577"/>
          <a:stretch/>
        </p:blipFill>
        <p:spPr>
          <a:xfrm flipH="1">
            <a:off x="0" y="0"/>
            <a:ext cx="51816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F8A98EB7-6125-CE55-6E27-6B379DBBD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8439" y="165648"/>
            <a:ext cx="7491019" cy="788081"/>
          </a:xfrm>
        </p:spPr>
        <p:txBody>
          <a:bodyPr>
            <a:normAutofit/>
          </a:bodyPr>
          <a:lstStyle/>
          <a:p>
            <a:r>
              <a:rPr lang="ro-RO" sz="3200" dirty="0">
                <a:latin typeface="Bahnschrift" panose="020B0502040204020203" pitchFamily="34" charset="0"/>
              </a:rPr>
              <a:t>Cont </a:t>
            </a:r>
            <a:r>
              <a:rPr lang="ro-RO" sz="3200" dirty="0" err="1">
                <a:latin typeface="Bahnschrift" panose="020B0502040204020203" pitchFamily="34" charset="0"/>
              </a:rPr>
              <a:t>free</a:t>
            </a:r>
            <a:r>
              <a:rPr lang="ro-RO" sz="3200" dirty="0">
                <a:latin typeface="Bahnschrift" panose="020B0502040204020203" pitchFamily="34" charset="0"/>
              </a:rPr>
              <a:t>, pro și </a:t>
            </a:r>
            <a:r>
              <a:rPr lang="ro-RO" sz="3200" dirty="0" err="1">
                <a:latin typeface="Bahnschrift" panose="020B0502040204020203" pitchFamily="34" charset="0"/>
              </a:rPr>
              <a:t>premium</a:t>
            </a:r>
            <a:endParaRPr lang="en-US" sz="3200" dirty="0">
              <a:latin typeface="Bahnschrift" panose="020B0502040204020203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6CEC273-E6CB-8A97-47D2-714820B13B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0090" y="1119376"/>
            <a:ext cx="6626942" cy="573862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o-RO" sz="2400" dirty="0" err="1"/>
              <a:t>Livresq</a:t>
            </a:r>
            <a:r>
              <a:rPr lang="ro-RO" sz="2400" dirty="0"/>
              <a:t> oferă atât o versiune gratuită, având funcționalități și limitări specifice, cât și planuri plătite.</a:t>
            </a:r>
          </a:p>
          <a:p>
            <a:pPr algn="just"/>
            <a:endParaRPr lang="ro-RO" sz="2400" dirty="0"/>
          </a:p>
          <a:p>
            <a:pPr algn="just"/>
            <a:r>
              <a:rPr lang="ro-RO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1. Versiunea gratuită (</a:t>
            </a:r>
            <a:r>
              <a:rPr lang="ro-RO" sz="24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Free</a:t>
            </a:r>
            <a:r>
              <a:rPr lang="ro-RO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Plan)</a:t>
            </a:r>
          </a:p>
          <a:p>
            <a:pPr algn="just"/>
            <a:r>
              <a:rPr lang="ro-RO" sz="2400" dirty="0"/>
              <a:t>- Acces la funcționalități de bază: Unele instrumente și resurse sunt disponibile.</a:t>
            </a:r>
          </a:p>
          <a:p>
            <a:pPr algn="just"/>
            <a:r>
              <a:rPr lang="ro-RO" sz="2400" dirty="0"/>
              <a:t>- Publicare limitată: Numărul de proiecte publicabile sau exportabile redus.</a:t>
            </a:r>
          </a:p>
          <a:p>
            <a:pPr algn="just"/>
            <a:endParaRPr lang="ro-RO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ro-RO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2. Versiuni plătite (Premium </a:t>
            </a:r>
            <a:r>
              <a:rPr lang="ro-RO" sz="24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Plans</a:t>
            </a:r>
            <a:r>
              <a:rPr lang="ro-RO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) - oferă acces complet la funcționalitățile platformei.</a:t>
            </a:r>
          </a:p>
          <a:p>
            <a:pPr algn="just"/>
            <a:endParaRPr lang="ro-RO" sz="2400" dirty="0"/>
          </a:p>
          <a:p>
            <a:pPr algn="just"/>
            <a:r>
              <a:rPr lang="ro-RO" sz="2400" dirty="0"/>
              <a:t>- Acces nelimitat la toate funcționalitățile</a:t>
            </a:r>
          </a:p>
          <a:p>
            <a:pPr algn="just"/>
            <a:r>
              <a:rPr lang="ro-RO" sz="2400" dirty="0"/>
              <a:t>- Mai mult spațiu de stocare: se pot încărca fișiere audio, video și alte resurse fără restricții majore.</a:t>
            </a:r>
          </a:p>
          <a:p>
            <a:pPr algn="just"/>
            <a:r>
              <a:rPr lang="ro-RO" sz="2400" dirty="0"/>
              <a:t>- Publicare avansată</a:t>
            </a:r>
          </a:p>
          <a:p>
            <a:pPr algn="just"/>
            <a:endParaRPr lang="ro-RO" sz="2400" dirty="0"/>
          </a:p>
          <a:p>
            <a:pPr algn="just"/>
            <a:r>
              <a:rPr lang="ro-RO" sz="2400" dirty="0"/>
              <a:t>Pentru planurile plătite costul variază în funcție de tipul utilizatorului: individual, echipe sau instituții.</a:t>
            </a:r>
          </a:p>
          <a:p>
            <a:pPr algn="just"/>
            <a:r>
              <a:rPr lang="ro-RO" sz="2400" dirty="0"/>
              <a:t>Există opțiuni lunare și anuale, cu reduceri pentru abonamente pe termen lung.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92348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2E6B57-C69A-EFC9-BC4B-750E34882B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83643272-F616-96B8-761F-63AE5E0CEB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151" r="18577"/>
          <a:stretch/>
        </p:blipFill>
        <p:spPr>
          <a:xfrm flipH="1">
            <a:off x="0" y="0"/>
            <a:ext cx="51816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0658BBA-7274-D831-3EE6-28AC44217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819" y="165649"/>
            <a:ext cx="7923639" cy="511082"/>
          </a:xfrm>
        </p:spPr>
        <p:txBody>
          <a:bodyPr>
            <a:normAutofit fontScale="90000"/>
          </a:bodyPr>
          <a:lstStyle/>
          <a:p>
            <a:r>
              <a:rPr lang="ro-RO" sz="3200" dirty="0">
                <a:latin typeface="Bahnschrift" panose="020B0502040204020203" pitchFamily="34" charset="0"/>
              </a:rPr>
              <a:t>Conturi pro și </a:t>
            </a:r>
            <a:r>
              <a:rPr lang="ro-RO" sz="3200" dirty="0" err="1">
                <a:latin typeface="Bahnschrift" panose="020B0502040204020203" pitchFamily="34" charset="0"/>
              </a:rPr>
              <a:t>premium</a:t>
            </a:r>
            <a:endParaRPr lang="en-US" sz="3200" dirty="0">
              <a:latin typeface="Bahnschrift" panose="020B0502040204020203" pitchFamily="34" charset="0"/>
            </a:endParaRPr>
          </a:p>
        </p:txBody>
      </p:sp>
      <p:pic>
        <p:nvPicPr>
          <p:cNvPr id="9" name="Imagine 8">
            <a:extLst>
              <a:ext uri="{FF2B5EF4-FFF2-40B4-BE49-F238E27FC236}">
                <a16:creationId xmlns:a16="http://schemas.microsoft.com/office/drawing/2014/main" id="{36D66248-3382-59DE-4557-A32EC38BD1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7309" y="2801928"/>
            <a:ext cx="8888065" cy="3810532"/>
          </a:xfrm>
          <a:prstGeom prst="rect">
            <a:avLst/>
          </a:prstGeom>
        </p:spPr>
      </p:pic>
      <p:sp>
        <p:nvSpPr>
          <p:cNvPr id="12" name="CasetăText 11">
            <a:extLst>
              <a:ext uri="{FF2B5EF4-FFF2-40B4-BE49-F238E27FC236}">
                <a16:creationId xmlns:a16="http://schemas.microsoft.com/office/drawing/2014/main" id="{3D152CCD-D8B9-2DC1-30CE-0F9FA9502BF4}"/>
              </a:ext>
            </a:extLst>
          </p:cNvPr>
          <p:cNvSpPr txBox="1"/>
          <p:nvPr/>
        </p:nvSpPr>
        <p:spPr>
          <a:xfrm>
            <a:off x="3097309" y="862166"/>
            <a:ext cx="8888065" cy="193899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just"/>
            <a:r>
              <a:rPr lang="en-US" sz="20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Contul</a:t>
            </a:r>
            <a:r>
              <a:rPr lang="en-US" sz="2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Pro</a:t>
            </a:r>
          </a:p>
          <a:p>
            <a:pPr algn="just"/>
            <a:r>
              <a:rPr lang="en-US" sz="2000" dirty="0">
                <a:solidFill>
                  <a:schemeClr val="bg2"/>
                </a:solidFill>
              </a:rPr>
              <a:t>Public-</a:t>
            </a:r>
            <a:r>
              <a:rPr lang="en-US" sz="2000" dirty="0" err="1">
                <a:solidFill>
                  <a:schemeClr val="bg2"/>
                </a:solidFill>
              </a:rPr>
              <a:t>țintă</a:t>
            </a:r>
            <a:r>
              <a:rPr lang="en-US" sz="2000" dirty="0">
                <a:solidFill>
                  <a:schemeClr val="bg2"/>
                </a:solidFill>
              </a:rPr>
              <a:t>: </a:t>
            </a:r>
            <a:r>
              <a:rPr lang="en-US" sz="2000" dirty="0" err="1">
                <a:solidFill>
                  <a:schemeClr val="bg2"/>
                </a:solidFill>
              </a:rPr>
              <a:t>Profesori</a:t>
            </a:r>
            <a:r>
              <a:rPr lang="en-US" sz="2000" dirty="0">
                <a:solidFill>
                  <a:schemeClr val="bg2"/>
                </a:solidFill>
              </a:rPr>
              <a:t>, </a:t>
            </a:r>
            <a:r>
              <a:rPr lang="en-US" sz="2000" dirty="0" err="1">
                <a:solidFill>
                  <a:schemeClr val="bg2"/>
                </a:solidFill>
              </a:rPr>
              <a:t>freelanceri</a:t>
            </a:r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dirty="0" err="1">
                <a:solidFill>
                  <a:schemeClr val="bg2"/>
                </a:solidFill>
              </a:rPr>
              <a:t>sau</a:t>
            </a:r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dirty="0" err="1">
                <a:solidFill>
                  <a:schemeClr val="bg2"/>
                </a:solidFill>
              </a:rPr>
              <a:t>creatori</a:t>
            </a:r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dirty="0" err="1">
                <a:solidFill>
                  <a:schemeClr val="bg2"/>
                </a:solidFill>
              </a:rPr>
              <a:t>individuali</a:t>
            </a:r>
            <a:r>
              <a:rPr lang="en-US" sz="2000" dirty="0">
                <a:solidFill>
                  <a:schemeClr val="bg2"/>
                </a:solidFill>
              </a:rPr>
              <a:t> care au </a:t>
            </a:r>
            <a:r>
              <a:rPr lang="en-US" sz="2000" dirty="0" err="1">
                <a:solidFill>
                  <a:schemeClr val="bg2"/>
                </a:solidFill>
              </a:rPr>
              <a:t>nevoie</a:t>
            </a:r>
            <a:r>
              <a:rPr lang="en-US" sz="2000" dirty="0">
                <a:solidFill>
                  <a:schemeClr val="bg2"/>
                </a:solidFill>
              </a:rPr>
              <a:t> de </a:t>
            </a:r>
            <a:r>
              <a:rPr lang="en-US" sz="2000" dirty="0" err="1">
                <a:solidFill>
                  <a:schemeClr val="bg2"/>
                </a:solidFill>
              </a:rPr>
              <a:t>funcții</a:t>
            </a:r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dirty="0" err="1">
                <a:solidFill>
                  <a:schemeClr val="bg2"/>
                </a:solidFill>
              </a:rPr>
              <a:t>avansate</a:t>
            </a:r>
            <a:r>
              <a:rPr lang="en-US" sz="2000" dirty="0">
                <a:solidFill>
                  <a:schemeClr val="bg2"/>
                </a:solidFill>
              </a:rPr>
              <a:t>, </a:t>
            </a:r>
            <a:r>
              <a:rPr lang="en-US" sz="2000" dirty="0" err="1">
                <a:solidFill>
                  <a:schemeClr val="bg2"/>
                </a:solidFill>
              </a:rPr>
              <a:t>dar</a:t>
            </a:r>
            <a:r>
              <a:rPr lang="en-US" sz="2000" dirty="0">
                <a:solidFill>
                  <a:schemeClr val="bg2"/>
                </a:solidFill>
              </a:rPr>
              <a:t> nu la </a:t>
            </a:r>
            <a:r>
              <a:rPr lang="en-US" sz="2000" dirty="0" err="1">
                <a:solidFill>
                  <a:schemeClr val="bg2"/>
                </a:solidFill>
              </a:rPr>
              <a:t>nivel</a:t>
            </a:r>
            <a:r>
              <a:rPr lang="en-US" sz="2000" dirty="0">
                <a:solidFill>
                  <a:schemeClr val="bg2"/>
                </a:solidFill>
              </a:rPr>
              <a:t> enterprise.</a:t>
            </a:r>
          </a:p>
          <a:p>
            <a:pPr algn="just"/>
            <a:r>
              <a:rPr lang="en-US" sz="20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Contul</a:t>
            </a:r>
            <a:r>
              <a:rPr lang="en-US" sz="2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Premium</a:t>
            </a:r>
          </a:p>
          <a:p>
            <a:pPr algn="just"/>
            <a:r>
              <a:rPr lang="en-US" sz="2000" dirty="0">
                <a:solidFill>
                  <a:schemeClr val="bg2"/>
                </a:solidFill>
              </a:rPr>
              <a:t>Public-</a:t>
            </a:r>
            <a:r>
              <a:rPr lang="en-US" sz="2000" dirty="0" err="1">
                <a:solidFill>
                  <a:schemeClr val="bg2"/>
                </a:solidFill>
              </a:rPr>
              <a:t>țintă</a:t>
            </a:r>
            <a:r>
              <a:rPr lang="en-US" sz="2000" dirty="0">
                <a:solidFill>
                  <a:schemeClr val="bg2"/>
                </a:solidFill>
              </a:rPr>
              <a:t>: </a:t>
            </a:r>
            <a:r>
              <a:rPr lang="en-US" sz="2000" dirty="0" err="1">
                <a:solidFill>
                  <a:schemeClr val="bg2"/>
                </a:solidFill>
              </a:rPr>
              <a:t>Instituții</a:t>
            </a:r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dirty="0" err="1">
                <a:solidFill>
                  <a:schemeClr val="bg2"/>
                </a:solidFill>
              </a:rPr>
              <a:t>educaționale</a:t>
            </a:r>
            <a:r>
              <a:rPr lang="en-US" sz="2000" dirty="0">
                <a:solidFill>
                  <a:schemeClr val="bg2"/>
                </a:solidFill>
              </a:rPr>
              <a:t>, </a:t>
            </a:r>
            <a:r>
              <a:rPr lang="en-US" sz="2000" dirty="0" err="1">
                <a:solidFill>
                  <a:schemeClr val="bg2"/>
                </a:solidFill>
              </a:rPr>
              <a:t>companii</a:t>
            </a:r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dirty="0" err="1">
                <a:solidFill>
                  <a:schemeClr val="bg2"/>
                </a:solidFill>
              </a:rPr>
              <a:t>sau</a:t>
            </a:r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dirty="0" err="1">
                <a:solidFill>
                  <a:schemeClr val="bg2"/>
                </a:solidFill>
              </a:rPr>
              <a:t>utilizatori</a:t>
            </a:r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dirty="0" err="1">
                <a:solidFill>
                  <a:schemeClr val="bg2"/>
                </a:solidFill>
              </a:rPr>
              <a:t>avansați</a:t>
            </a:r>
            <a:r>
              <a:rPr lang="en-US" sz="2000" dirty="0">
                <a:solidFill>
                  <a:schemeClr val="bg2"/>
                </a:solidFill>
              </a:rPr>
              <a:t> care au </a:t>
            </a:r>
            <a:r>
              <a:rPr lang="en-US" sz="2000" dirty="0" err="1">
                <a:solidFill>
                  <a:schemeClr val="bg2"/>
                </a:solidFill>
              </a:rPr>
              <a:t>nevoie</a:t>
            </a:r>
            <a:r>
              <a:rPr lang="en-US" sz="2000" dirty="0">
                <a:solidFill>
                  <a:schemeClr val="bg2"/>
                </a:solidFill>
              </a:rPr>
              <a:t> de </a:t>
            </a:r>
            <a:r>
              <a:rPr lang="en-US" sz="2000" dirty="0" err="1">
                <a:solidFill>
                  <a:schemeClr val="bg2"/>
                </a:solidFill>
              </a:rPr>
              <a:t>funcționalități</a:t>
            </a:r>
            <a:r>
              <a:rPr lang="en-US" sz="2000" dirty="0">
                <a:solidFill>
                  <a:schemeClr val="bg2"/>
                </a:solidFill>
              </a:rPr>
              <a:t> complete.</a:t>
            </a:r>
          </a:p>
        </p:txBody>
      </p:sp>
    </p:spTree>
    <p:extLst>
      <p:ext uri="{BB962C8B-B14F-4D97-AF65-F5344CB8AC3E}">
        <p14:creationId xmlns:p14="http://schemas.microsoft.com/office/powerpoint/2010/main" val="117283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0C1E08-E337-110E-DB8E-41BA4A3341A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4400" y="2828878"/>
            <a:ext cx="5643716" cy="3417376"/>
          </a:xfrm>
        </p:spPr>
        <p:txBody>
          <a:bodyPr>
            <a:normAutofit/>
          </a:bodyPr>
          <a:lstStyle/>
          <a:p>
            <a:pPr algn="l"/>
            <a:r>
              <a:rPr lang="ro-RO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Platformă integrată </a:t>
            </a:r>
            <a:r>
              <a:rPr lang="ro-RO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pentru realizarea, publicarea, editarea, consultarea și gestionarea online a 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materialelor</a:t>
            </a:r>
            <a:r>
              <a:rPr lang="ro-RO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digitale interactive</a:t>
            </a:r>
            <a:r>
              <a:rPr lang="ro-RO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 </a:t>
            </a:r>
          </a:p>
          <a:p>
            <a:pPr algn="l"/>
            <a:r>
              <a:rPr lang="ro-RO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Platformă online full </a:t>
            </a:r>
            <a:r>
              <a:rPr lang="ro-RO" b="1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responsive</a:t>
            </a:r>
            <a:r>
              <a:rPr lang="ro-RO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adaptată lucrului pe diferite terminale și ecrane, de la desktop la </a:t>
            </a:r>
            <a:r>
              <a:rPr lang="ro-RO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smartphone</a:t>
            </a:r>
            <a:r>
              <a:rPr lang="ro-RO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  <a:endParaRPr lang="ro-RO" b="0" i="0" dirty="0">
              <a:solidFill>
                <a:srgbClr val="000000"/>
              </a:solidFill>
              <a:effectLst/>
              <a:latin typeface="GoogleRoboto"/>
            </a:endParaRPr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255621-1D81-03E6-507B-CB20E07035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" y="6246254"/>
            <a:ext cx="631065" cy="296214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82FD11B-1E5D-3EE4-F3C3-3FF1E83C8D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58334"/>
            <a:ext cx="4218039" cy="1908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059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6C1500-DC87-5D8B-17D9-FDE1E0F7D3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5928F1-20DE-CF7A-0382-09BCD20F16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2451" y="1071716"/>
            <a:ext cx="7443019" cy="5174538"/>
          </a:xfrm>
        </p:spPr>
        <p:txBody>
          <a:bodyPr>
            <a:normAutofit/>
          </a:bodyPr>
          <a:lstStyle/>
          <a:p>
            <a:pPr algn="just"/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Echipa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LIVRESQ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pune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la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dispoziție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b="1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cadrelor</a:t>
            </a:r>
            <a:r>
              <a:rPr lang="en-US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didactice</a:t>
            </a:r>
            <a:r>
              <a:rPr lang="en-US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serviciul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de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suport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tehnic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și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administrativ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pentru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omologarea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lecțiilor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digitale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la </a:t>
            </a:r>
            <a:r>
              <a:rPr lang="en-US" b="1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Ministerul</a:t>
            </a:r>
            <a:r>
              <a:rPr lang="en-US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Educației</a:t>
            </a:r>
            <a:r>
              <a:rPr lang="ro-RO" b="1" dirty="0">
                <a:solidFill>
                  <a:srgbClr val="333333"/>
                </a:solidFill>
                <a:latin typeface="Roboto" panose="02000000000000000000" pitchFamily="2" charset="0"/>
              </a:rPr>
              <a:t>.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</a:t>
            </a:r>
          </a:p>
          <a:p>
            <a:pPr algn="just"/>
            <a:r>
              <a:rPr lang="en-US" b="1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Lecțiile</a:t>
            </a:r>
            <a:r>
              <a:rPr lang="en-US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omologate</a:t>
            </a:r>
            <a:r>
              <a:rPr lang="en-US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vor</a:t>
            </a:r>
            <a:r>
              <a:rPr lang="en-US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fi </a:t>
            </a:r>
            <a:r>
              <a:rPr lang="en-US" b="1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evidențiate</a:t>
            </a:r>
            <a:r>
              <a:rPr lang="en-US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în</a:t>
            </a:r>
            <a:r>
              <a:rPr lang="en-US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Biblioteca</a:t>
            </a:r>
            <a:r>
              <a:rPr lang="en-US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LIVRESQ:</a:t>
            </a:r>
            <a:endParaRPr lang="en-US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just" fontAlgn="base">
              <a:buFont typeface="+mj-lt"/>
              <a:buAutoNum type="arabicPeriod"/>
            </a:pP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În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zona de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detalii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va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fi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trecut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numărul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oficial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al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omologării</a:t>
            </a:r>
            <a:endParaRPr lang="en-US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just" fontAlgn="base">
              <a:buFont typeface="+mj-lt"/>
              <a:buAutoNum type="arabicPeriod"/>
            </a:pP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În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zona de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Bibliotecă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LIVRESQ –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va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fi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plasat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simbolul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grafic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de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omologare</a:t>
            </a:r>
            <a:endParaRPr lang="en-US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Certificatul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o-RO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de omologare -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semnat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digital cu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semnătură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autorizată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și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atestă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faptul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că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lecția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este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omologată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de M.E.</a:t>
            </a:r>
            <a:endParaRPr lang="en-US" b="0" i="0" dirty="0">
              <a:solidFill>
                <a:schemeClr val="accent2">
                  <a:lumMod val="50000"/>
                </a:schemeClr>
              </a:solidFill>
              <a:effectLst/>
              <a:latin typeface="Roboto" panose="02000000000000000000" pitchFamily="2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Certificatul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are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număr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unic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de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înregistrare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la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Ascendia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S.A.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și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numărul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unic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de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omologare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a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lecției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acordat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de M.E.N.</a:t>
            </a:r>
            <a:endParaRPr lang="en-US" b="0" i="0" dirty="0">
              <a:solidFill>
                <a:schemeClr val="accent2">
                  <a:lumMod val="50000"/>
                </a:schemeClr>
              </a:solidFill>
              <a:effectLst/>
              <a:latin typeface="Roboto" panose="02000000000000000000" pitchFamily="2" charset="0"/>
            </a:endParaRPr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12FA29-548C-5852-949C-69BFA219BC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" y="6246254"/>
            <a:ext cx="631065" cy="296214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B025535-5255-4C51-220B-98E730A5E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465" y="-656441"/>
            <a:ext cx="11130115" cy="1590506"/>
          </a:xfrm>
        </p:spPr>
        <p:txBody>
          <a:bodyPr/>
          <a:lstStyle/>
          <a:p>
            <a:r>
              <a:rPr lang="ro-RO" b="1" i="0" dirty="0">
                <a:solidFill>
                  <a:schemeClr val="bg2">
                    <a:lumMod val="10000"/>
                  </a:schemeClr>
                </a:solidFill>
                <a:effectLst/>
                <a:latin typeface="Roboto" panose="02000000000000000000" pitchFamily="2" charset="0"/>
              </a:rPr>
              <a:t>Omologare lecții</a:t>
            </a:r>
            <a:endParaRPr lang="en-US" b="1" i="0" dirty="0">
              <a:solidFill>
                <a:schemeClr val="bg2">
                  <a:lumMod val="10000"/>
                </a:schemeClr>
              </a:solidFill>
              <a:effectLst/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605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0A136E-0165-A21D-3E44-2EBE341C7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A72360-300F-4CFA-9724-3F04F9BC5E4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2451" y="1071716"/>
            <a:ext cx="7443019" cy="5174538"/>
          </a:xfrm>
        </p:spPr>
        <p:txBody>
          <a:bodyPr>
            <a:normAutofit/>
          </a:bodyPr>
          <a:lstStyle/>
          <a:p>
            <a:pPr algn="just"/>
            <a:r>
              <a:rPr lang="en-US" b="1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Condiții</a:t>
            </a:r>
            <a:r>
              <a:rPr lang="en-US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:</a:t>
            </a:r>
            <a:endParaRPr lang="en-US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just" fontAlgn="base">
              <a:buFont typeface="+mj-lt"/>
              <a:buAutoNum type="arabicPeriod"/>
            </a:pP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Profesorul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a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obținut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diploma de </a:t>
            </a:r>
            <a:r>
              <a:rPr lang="en-US" b="1" i="0" strike="noStrike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Creator de software educational LIVRESQ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;</a:t>
            </a:r>
            <a:r>
              <a:rPr lang="ro-RO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(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Diploma se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acordă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după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acceptarea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în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biblioteca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publică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LIVRESQ a cel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puțin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ro-RO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3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lecții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diferite</a:t>
            </a:r>
            <a:r>
              <a:rPr lang="ro-RO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)</a:t>
            </a:r>
            <a:endParaRPr lang="en-US" b="1" i="0" dirty="0">
              <a:solidFill>
                <a:schemeClr val="accent2">
                  <a:lumMod val="50000"/>
                </a:schemeClr>
              </a:solidFill>
              <a:effectLst/>
              <a:latin typeface="Roboto" panose="02000000000000000000" pitchFamily="2" charset="0"/>
            </a:endParaRPr>
          </a:p>
          <a:p>
            <a:pPr algn="just" fontAlgn="base">
              <a:buFont typeface="+mj-lt"/>
              <a:buAutoNum type="arabicPeriod"/>
            </a:pP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Profesorul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trebuie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să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nu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șteargă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sau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să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modifice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lecția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ce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o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dorește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omologată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pe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toată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durata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evaluării</a:t>
            </a:r>
            <a:r>
              <a:rPr lang="en-US" b="1" i="0" dirty="0">
                <a:solidFill>
                  <a:schemeClr val="accent2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;</a:t>
            </a:r>
          </a:p>
          <a:p>
            <a:pPr algn="just"/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O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lecție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omologată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va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trebui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să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rămână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online,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în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biblioteca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LIVRESQ,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în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forma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în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care a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fost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omologată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. </a:t>
            </a:r>
            <a:endParaRPr lang="ro-RO" b="0" i="0" dirty="0">
              <a:solidFill>
                <a:srgbClr val="7A7A7A"/>
              </a:solidFill>
              <a:effectLst/>
              <a:latin typeface="Roboto" panose="02000000000000000000" pitchFamily="2" charset="0"/>
            </a:endParaRPr>
          </a:p>
          <a:p>
            <a:pPr algn="just"/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Fiecare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lecție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omologată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va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rămâne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în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biblioteca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publică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,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gratuită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, a LIVRESQ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pentru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o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perioadă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de 3 ani,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neputând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fi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ștearsă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de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către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autor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în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această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perioadă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3ECB75-8639-F602-00C8-056E5F9F15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" y="6246254"/>
            <a:ext cx="631065" cy="296214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698C486-369D-1909-D909-8170D013B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465" y="-656441"/>
            <a:ext cx="11130115" cy="1590506"/>
          </a:xfrm>
        </p:spPr>
        <p:txBody>
          <a:bodyPr/>
          <a:lstStyle/>
          <a:p>
            <a:r>
              <a:rPr lang="ro-RO" b="1" i="0" dirty="0">
                <a:solidFill>
                  <a:schemeClr val="bg2">
                    <a:lumMod val="10000"/>
                  </a:schemeClr>
                </a:solidFill>
                <a:effectLst/>
                <a:latin typeface="Roboto" panose="02000000000000000000" pitchFamily="2" charset="0"/>
              </a:rPr>
              <a:t>Omologare lecții</a:t>
            </a:r>
            <a:endParaRPr lang="en-US" b="1" i="0" dirty="0">
              <a:solidFill>
                <a:schemeClr val="bg2">
                  <a:lumMod val="10000"/>
                </a:schemeClr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6" name="CasetăText 5">
            <a:extLst>
              <a:ext uri="{FF2B5EF4-FFF2-40B4-BE49-F238E27FC236}">
                <a16:creationId xmlns:a16="http://schemas.microsoft.com/office/drawing/2014/main" id="{3D6FEEFF-5D85-18BE-5B51-E70B7724A1CC}"/>
              </a:ext>
            </a:extLst>
          </p:cNvPr>
          <p:cNvSpPr txBox="1"/>
          <p:nvPr/>
        </p:nvSpPr>
        <p:spPr>
          <a:xfrm>
            <a:off x="1667467" y="578628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u="none" strike="noStrike" dirty="0" err="1">
                <a:solidFill>
                  <a:srgbClr val="333366"/>
                </a:solidFill>
                <a:effectLst/>
                <a:latin typeface="Roboto" panose="02000000000000000000" pitchFamily="2" charset="0"/>
                <a:hlinkClick r:id="rId4"/>
              </a:rPr>
              <a:t>Exemple</a:t>
            </a:r>
            <a:r>
              <a:rPr lang="en-US" b="1" i="0" u="none" strike="noStrike" dirty="0">
                <a:solidFill>
                  <a:srgbClr val="333366"/>
                </a:solidFill>
                <a:effectLst/>
                <a:latin typeface="Roboto" panose="02000000000000000000" pitchFamily="2" charset="0"/>
                <a:hlinkClick r:id="rId4"/>
              </a:rPr>
              <a:t> de </a:t>
            </a:r>
            <a:r>
              <a:rPr lang="en-US" b="1" i="0" u="none" strike="noStrike" dirty="0" err="1">
                <a:solidFill>
                  <a:srgbClr val="333366"/>
                </a:solidFill>
                <a:effectLst/>
                <a:latin typeface="Roboto" panose="02000000000000000000" pitchFamily="2" charset="0"/>
                <a:hlinkClick r:id="rId4"/>
              </a:rPr>
              <a:t>lecții</a:t>
            </a:r>
            <a:r>
              <a:rPr lang="en-US" b="1" i="0" u="none" strike="noStrike" dirty="0">
                <a:solidFill>
                  <a:srgbClr val="333366"/>
                </a:solidFill>
                <a:effectLst/>
                <a:latin typeface="Roboto" panose="02000000000000000000" pitchFamily="2" charset="0"/>
                <a:hlinkClick r:id="rId4"/>
              </a:rPr>
              <a:t> </a:t>
            </a:r>
            <a:r>
              <a:rPr lang="en-US" b="1" i="0" u="none" strike="noStrike" dirty="0" err="1">
                <a:solidFill>
                  <a:srgbClr val="333366"/>
                </a:solidFill>
                <a:effectLst/>
                <a:latin typeface="Roboto" panose="02000000000000000000" pitchFamily="2" charset="0"/>
                <a:hlinkClick r:id="rId4"/>
              </a:rPr>
              <a:t>omologate</a:t>
            </a:r>
            <a:r>
              <a:rPr lang="en-US" b="1" i="0" u="none" strike="noStrike" dirty="0">
                <a:solidFill>
                  <a:srgbClr val="333366"/>
                </a:solidFill>
                <a:effectLst/>
                <a:latin typeface="Roboto" panose="02000000000000000000" pitchFamily="2" charset="0"/>
                <a:hlinkClick r:id="rId4"/>
              </a:rPr>
              <a:t> LIVRESQ.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80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77B52831-0916-294C-0ACB-9774B9805D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151" r="18577"/>
          <a:stretch/>
        </p:blipFill>
        <p:spPr>
          <a:xfrm flipH="1">
            <a:off x="0" y="0"/>
            <a:ext cx="51816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E82E216E-9EE0-9D3F-D692-083F575A3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3045" y="374090"/>
            <a:ext cx="5465574" cy="1956155"/>
          </a:xfrm>
        </p:spPr>
        <p:txBody>
          <a:bodyPr/>
          <a:lstStyle/>
          <a:p>
            <a:r>
              <a:rPr lang="ro-RO" dirty="0">
                <a:latin typeface="Bahnschrift" panose="020B0502040204020203" pitchFamily="34" charset="0"/>
              </a:rPr>
              <a:t>Exemple:</a:t>
            </a:r>
            <a:endParaRPr lang="en-US" dirty="0">
              <a:latin typeface="Bahnschrift" panose="020B0502040204020203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F398FDD-E639-CF6A-B875-443655F2B3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4556" y="2615381"/>
            <a:ext cx="5554062" cy="4076971"/>
          </a:xfrm>
        </p:spPr>
        <p:txBody>
          <a:bodyPr>
            <a:normAutofit/>
          </a:bodyPr>
          <a:lstStyle/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ro-RO" sz="2800" dirty="0">
                <a:solidFill>
                  <a:schemeClr val="bg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Lecție realizată pornind de la un șablon</a:t>
            </a:r>
            <a:endParaRPr lang="ro-RO" sz="2800" dirty="0">
              <a:solidFill>
                <a:schemeClr val="bg2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q"/>
            </a:pPr>
            <a:endParaRPr lang="ro-RO" sz="2800" dirty="0"/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ro-RO" sz="2800" dirty="0">
                <a:solidFill>
                  <a:schemeClr val="bg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Lecție realizată utilizând conținut generat cu AI Generator</a:t>
            </a:r>
            <a:endParaRPr lang="ro-RO" sz="2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93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72B53D6-B5E6-A2A6-6F28-C4F96F5246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6A5DBC9C-B10B-CE20-9D7D-AD9025D380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151" r="18577"/>
          <a:stretch/>
        </p:blipFill>
        <p:spPr>
          <a:xfrm flipH="1">
            <a:off x="0" y="0"/>
            <a:ext cx="51816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57F329C6-BA4C-8497-DCAC-AEC1A177B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1515" y="374090"/>
            <a:ext cx="5057104" cy="3624984"/>
          </a:xfrm>
        </p:spPr>
        <p:txBody>
          <a:bodyPr/>
          <a:lstStyle/>
          <a:p>
            <a:r>
              <a:rPr lang="ro-RO" dirty="0">
                <a:latin typeface="Bahnschrift" panose="020B0502040204020203" pitchFamily="34" charset="0"/>
              </a:rPr>
              <a:t>Mulțumesc!</a:t>
            </a:r>
            <a:endParaRPr lang="en-US" dirty="0">
              <a:latin typeface="Bahnschrift" panose="020B0502040204020203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7F120EE-75B3-CB44-29D5-E3C3FEB83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1514" y="4172989"/>
            <a:ext cx="5057103" cy="2519363"/>
          </a:xfrm>
        </p:spPr>
        <p:txBody>
          <a:bodyPr/>
          <a:lstStyle/>
          <a:p>
            <a:r>
              <a:rPr lang="ro-RO" dirty="0"/>
              <a:t>Activitatea metodică a profesorilor de informatică și TIC</a:t>
            </a:r>
          </a:p>
          <a:p>
            <a:r>
              <a:rPr lang="ro-RO" dirty="0"/>
              <a:t>Decembrie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10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EAA13-E02F-EB47-E510-E3F48A95F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385" y="446313"/>
            <a:ext cx="5179615" cy="1448747"/>
          </a:xfrm>
        </p:spPr>
        <p:txBody>
          <a:bodyPr/>
          <a:lstStyle/>
          <a:p>
            <a:r>
              <a:rPr lang="en-US" dirty="0" err="1">
                <a:latin typeface="Bahnschrift" panose="020B0502040204020203" pitchFamily="34" charset="0"/>
              </a:rPr>
              <a:t>utiliz</a:t>
            </a:r>
            <a:r>
              <a:rPr lang="ro-RO" dirty="0" err="1">
                <a:latin typeface="Bahnschrift" panose="020B0502040204020203" pitchFamily="34" charset="0"/>
              </a:rPr>
              <a:t>ări</a:t>
            </a:r>
            <a:endParaRPr lang="en-US" dirty="0">
              <a:latin typeface="Bahnschrift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E26637-007F-EC9E-F644-AAFBA0900F3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4399" y="2022250"/>
            <a:ext cx="5181600" cy="3747180"/>
          </a:xfrm>
        </p:spPr>
        <p:txBody>
          <a:bodyPr>
            <a:normAutofit/>
          </a:bodyPr>
          <a:lstStyle/>
          <a:p>
            <a:pPr algn="l"/>
            <a:r>
              <a:rPr lang="en-US" sz="2800" b="0" i="0" dirty="0" err="1">
                <a:solidFill>
                  <a:srgbClr val="000000"/>
                </a:solidFill>
                <a:effectLst/>
                <a:latin typeface="GoogleRoboto"/>
              </a:rPr>
              <a:t>Cursuri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sz="2800" b="0" i="0" dirty="0" err="1">
                <a:solidFill>
                  <a:srgbClr val="000000"/>
                </a:solidFill>
                <a:effectLst/>
                <a:latin typeface="GoogleRoboto"/>
              </a:rPr>
              <a:t>pentru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GoogleRoboto"/>
              </a:rPr>
              <a:t> eLearning</a:t>
            </a:r>
          </a:p>
          <a:p>
            <a:pPr algn="l"/>
            <a:r>
              <a:rPr lang="en-US" sz="2800" b="0" i="0" dirty="0" err="1">
                <a:solidFill>
                  <a:srgbClr val="000000"/>
                </a:solidFill>
                <a:effectLst/>
                <a:latin typeface="GoogleRoboto"/>
              </a:rPr>
              <a:t>Lecții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GoogleRoboto"/>
              </a:rPr>
              <a:t> online &amp; offline</a:t>
            </a:r>
          </a:p>
          <a:p>
            <a:pPr algn="l"/>
            <a:r>
              <a:rPr lang="en-US" sz="2800" b="0" i="0" dirty="0" err="1">
                <a:solidFill>
                  <a:srgbClr val="000000"/>
                </a:solidFill>
                <a:effectLst/>
                <a:latin typeface="GoogleRoboto"/>
              </a:rPr>
              <a:t>Manuale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GoogleRoboto"/>
              </a:rPr>
              <a:t> </a:t>
            </a:r>
            <a:r>
              <a:rPr lang="en-US" sz="2800" b="0" i="0" dirty="0" err="1">
                <a:solidFill>
                  <a:srgbClr val="000000"/>
                </a:solidFill>
                <a:effectLst/>
                <a:latin typeface="GoogleRoboto"/>
              </a:rPr>
              <a:t>digitale</a:t>
            </a:r>
            <a:endParaRPr lang="en-US" sz="2800" b="0" i="0" dirty="0">
              <a:solidFill>
                <a:srgbClr val="000000"/>
              </a:solidFill>
              <a:effectLst/>
              <a:latin typeface="GoogleRoboto"/>
            </a:endParaRPr>
          </a:p>
          <a:p>
            <a:pPr algn="l"/>
            <a:r>
              <a:rPr lang="en-US" sz="2800" b="0" i="0" dirty="0" err="1">
                <a:solidFill>
                  <a:srgbClr val="000000"/>
                </a:solidFill>
                <a:effectLst/>
                <a:latin typeface="GoogleRoboto"/>
              </a:rPr>
              <a:t>Materiale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GoogleRoboto"/>
              </a:rPr>
              <a:t> interactive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DD930B-FB1B-543D-6828-8C31F30BBD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" y="6246254"/>
            <a:ext cx="631065" cy="296214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1609D79A-E8EF-302E-E8CA-07C644CE0E0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27224" r="27224"/>
          <a:stretch/>
        </p:blipFill>
        <p:spPr>
          <a:xfrm>
            <a:off x="6076950" y="0"/>
            <a:ext cx="6115050" cy="6868886"/>
          </a:xfrm>
        </p:spPr>
      </p:pic>
    </p:spTree>
    <p:extLst>
      <p:ext uri="{BB962C8B-B14F-4D97-AF65-F5344CB8AC3E}">
        <p14:creationId xmlns:p14="http://schemas.microsoft.com/office/powerpoint/2010/main" val="151744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DD59383-E6CD-CF57-B9CF-5820B1CEC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546964"/>
            <a:ext cx="3761433" cy="2689629"/>
          </a:xfrm>
        </p:spPr>
        <p:txBody>
          <a:bodyPr>
            <a:normAutofit/>
          </a:bodyPr>
          <a:lstStyle/>
          <a:p>
            <a:r>
              <a:rPr lang="en-US" sz="3200" dirty="0" err="1">
                <a:latin typeface="Aptos" panose="020B0004020202020204" pitchFamily="34" charset="0"/>
              </a:rPr>
              <a:t>Livresq</a:t>
            </a:r>
            <a:r>
              <a:rPr lang="en-US" sz="3200" dirty="0">
                <a:latin typeface="Aptos" panose="020B0004020202020204" pitchFamily="34" charset="0"/>
              </a:rPr>
              <a:t> are la </a:t>
            </a:r>
            <a:r>
              <a:rPr lang="en-US" sz="3200" dirty="0" err="1">
                <a:latin typeface="Aptos" panose="020B0004020202020204" pitchFamily="34" charset="0"/>
              </a:rPr>
              <a:t>baz</a:t>
            </a:r>
            <a:r>
              <a:rPr lang="ro-RO" sz="3200" dirty="0">
                <a:latin typeface="Aptos" panose="020B0004020202020204" pitchFamily="34" charset="0"/>
              </a:rPr>
              <a:t>ă conceptul de </a:t>
            </a:r>
            <a:r>
              <a:rPr lang="ro-RO" sz="3200" b="1" dirty="0">
                <a:latin typeface="Aptos" panose="020B0004020202020204" pitchFamily="34" charset="0"/>
              </a:rPr>
              <a:t>resursă</a:t>
            </a:r>
            <a:endParaRPr lang="en-US" sz="3200" b="1" dirty="0">
              <a:latin typeface="Aptos" panose="020B0004020202020204" pitchFamily="34" charset="0"/>
            </a:endParaRP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95D91661-037A-ECB3-7904-2C3843A98D9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14421" r="14421"/>
          <a:stretch/>
        </p:blipFill>
        <p:spPr>
          <a:xfrm>
            <a:off x="0" y="-10160"/>
            <a:ext cx="6096000" cy="6858000"/>
          </a:xfr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B672BC8-D7EC-066C-9025-5F29713D849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275385" y="3793717"/>
            <a:ext cx="5295481" cy="2769009"/>
          </a:xfrm>
        </p:spPr>
        <p:txBody>
          <a:bodyPr>
            <a:normAutofit lnSpcReduction="10000"/>
          </a:bodyPr>
          <a:lstStyle/>
          <a:p>
            <a:pPr algn="just"/>
            <a:r>
              <a:rPr lang="ro-RO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Resursă </a:t>
            </a:r>
            <a:r>
              <a:rPr lang="ro-RO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 Element constituent al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unui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material</a:t>
            </a:r>
            <a:r>
              <a:rPr lang="ro-RO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creat sau exportat în organizator în scopul unei (re)folosiri ulterioare. </a:t>
            </a:r>
          </a:p>
          <a:p>
            <a:pPr algn="just"/>
            <a:endParaRPr lang="ro-RO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ro-RO" b="1" dirty="0">
                <a:solidFill>
                  <a:srgbClr val="7A7A7A"/>
                </a:solidFill>
                <a:latin typeface="Roboto" panose="02000000000000000000" pitchFamily="2" charset="0"/>
              </a:rPr>
              <a:t>Tipuri de resurse utilizate pentru a construi o lecție</a:t>
            </a:r>
            <a:r>
              <a:rPr lang="en-US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LIVRESQ</a:t>
            </a:r>
            <a:r>
              <a:rPr lang="ro-RO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: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Imagini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,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Galerii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,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Celule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de Text,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Chestionare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,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Clipuri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video,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Fișiere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Audio,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Ferestre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pop-up, GIF-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uri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,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Obiecte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web 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încorporate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(</a:t>
            </a:r>
            <a:r>
              <a:rPr lang="en-US" b="0" i="0" dirty="0" err="1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iFrames</a:t>
            </a:r>
            <a:r>
              <a:rPr lang="en-US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)</a:t>
            </a:r>
            <a:r>
              <a:rPr lang="ro-RO" b="0" i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, Etichete</a:t>
            </a:r>
            <a:r>
              <a:rPr lang="ro-RO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, Atașament</a:t>
            </a:r>
            <a:endParaRPr lang="en-US" dirty="0"/>
          </a:p>
        </p:txBody>
      </p:sp>
      <p:pic>
        <p:nvPicPr>
          <p:cNvPr id="3" name="Imagine 2">
            <a:extLst>
              <a:ext uri="{FF2B5EF4-FFF2-40B4-BE49-F238E27FC236}">
                <a16:creationId xmlns:a16="http://schemas.microsoft.com/office/drawing/2014/main" id="{AF8B4DE7-FF7E-8D48-9403-F051896FFA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70866" y="2611597"/>
            <a:ext cx="1483026" cy="3983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7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6FD5F-786B-1974-5F47-94CA02CFA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5361" y="-1758787"/>
            <a:ext cx="5181600" cy="3368819"/>
          </a:xfrm>
        </p:spPr>
        <p:txBody>
          <a:bodyPr/>
          <a:lstStyle/>
          <a:p>
            <a:r>
              <a:rPr lang="ro-RO" dirty="0"/>
              <a:t>Zone de lucru în </a:t>
            </a:r>
            <a:r>
              <a:rPr lang="ro-RO" dirty="0" err="1"/>
              <a:t>livresq</a:t>
            </a:r>
            <a:endParaRPr lang="en-US" dirty="0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8819F3-7D3B-EB42-24FD-3C0BBC5963B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27870" r="30718"/>
          <a:stretch/>
        </p:blipFill>
        <p:spPr>
          <a:xfrm>
            <a:off x="6469298" y="156989"/>
            <a:ext cx="5722702" cy="686816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5986E6A-B9E5-47C9-4636-1D361D117D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675" y="2333400"/>
            <a:ext cx="6440994" cy="369331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normalizeH="0" baseline="0" dirty="0">
                <a:ln/>
                <a:solidFill>
                  <a:schemeClr val="accent4"/>
                </a:solidFill>
                <a:cs typeface="Arial" panose="020B0604020202020204" pitchFamily="34" charset="0"/>
              </a:rPr>
              <a:t>Atelier: </a:t>
            </a:r>
            <a:r>
              <a:rPr kumimoji="0" lang="ro-RO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Se realizează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resursele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primare</a:t>
            </a:r>
            <a:r>
              <a:rPr kumimoji="0" lang="ro-RO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 (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imagini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,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galerii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,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materiale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 audio, video,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chestionare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,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animații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,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simulări</a:t>
            </a:r>
            <a:r>
              <a:rPr lang="ro-RO" altLang="en-US" b="1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)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 </a:t>
            </a:r>
            <a:r>
              <a:rPr kumimoji="0" lang="ro-RO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asociate 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cu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texte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în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cadrul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secțiunilor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și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proiectelor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.</a:t>
            </a:r>
            <a:endParaRPr kumimoji="0" lang="ro-RO" altLang="en-US" b="1" i="0" u="none" strike="noStrike" normalizeH="0" baseline="0" dirty="0">
              <a:ln/>
              <a:solidFill>
                <a:srgbClr val="E9E6DF"/>
              </a:solidFill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1" i="0" u="none" strike="noStrike" normalizeH="0" baseline="0" dirty="0">
              <a:ln/>
              <a:solidFill>
                <a:srgbClr val="E9E6DF"/>
              </a:solidFill>
              <a:latin typeface="GoogleRoboto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normalizeH="0" baseline="0" dirty="0">
                <a:ln/>
                <a:solidFill>
                  <a:schemeClr val="accent4"/>
                </a:solidFill>
                <a:latin typeface="GoogleRoboto"/>
              </a:rPr>
              <a:t> </a:t>
            </a:r>
            <a:endParaRPr kumimoji="0" lang="ro-RO" altLang="en-US" b="1" i="0" u="none" strike="noStrike" normalizeH="0" baseline="0" dirty="0">
              <a:ln/>
              <a:solidFill>
                <a:schemeClr val="accent4"/>
              </a:solidFill>
              <a:latin typeface="GoogleRoboto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1" i="0" u="none" strike="noStrike" normalizeH="0" baseline="0" dirty="0">
              <a:ln/>
              <a:solidFill>
                <a:schemeClr val="accent4"/>
              </a:solidFill>
              <a:latin typeface="GoogleRoboto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normalizeH="0" baseline="0" dirty="0" err="1">
                <a:ln/>
                <a:solidFill>
                  <a:schemeClr val="accent4"/>
                </a:solidFill>
                <a:cs typeface="Arial" panose="020B0604020202020204" pitchFamily="34" charset="0"/>
              </a:rPr>
              <a:t>Organizator</a:t>
            </a:r>
            <a:r>
              <a:rPr kumimoji="0" lang="en-US" altLang="en-US" b="1" i="0" u="none" strike="noStrike" normalizeH="0" baseline="0" dirty="0">
                <a:ln/>
                <a:solidFill>
                  <a:schemeClr val="accent4"/>
                </a:solidFill>
                <a:cs typeface="Arial" panose="020B0604020202020204" pitchFamily="34" charset="0"/>
              </a:rPr>
              <a:t>: 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Depozitul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 personal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în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 care </a:t>
            </a:r>
            <a:r>
              <a:rPr kumimoji="0" lang="ro-RO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sunt păstrate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resurse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 interactive,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secțiuni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și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proiecte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.</a:t>
            </a:r>
            <a:endParaRPr kumimoji="0" lang="ro-RO" altLang="en-US" b="1" i="0" u="none" strike="noStrike" normalizeH="0" baseline="0" dirty="0">
              <a:ln/>
              <a:solidFill>
                <a:srgbClr val="E9E6DF"/>
              </a:solidFill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1" i="0" u="none" strike="noStrike" normalizeH="0" baseline="0" dirty="0">
              <a:ln/>
              <a:solidFill>
                <a:srgbClr val="E9E6DF"/>
              </a:solidFill>
              <a:latin typeface="GoogleRoboto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normalizeH="0" baseline="0" dirty="0">
                <a:ln/>
                <a:solidFill>
                  <a:schemeClr val="accent4"/>
                </a:solidFill>
                <a:latin typeface="GoogleRoboto"/>
              </a:rPr>
              <a:t> </a:t>
            </a:r>
            <a:endParaRPr kumimoji="0" lang="ro-RO" altLang="en-US" b="1" i="0" u="none" strike="noStrike" normalizeH="0" baseline="0" dirty="0">
              <a:ln/>
              <a:solidFill>
                <a:schemeClr val="accent4"/>
              </a:solidFill>
              <a:latin typeface="GoogleRoboto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1" i="0" u="none" strike="noStrike" normalizeH="0" baseline="0" dirty="0">
              <a:ln/>
              <a:solidFill>
                <a:schemeClr val="accent4"/>
              </a:solidFill>
              <a:latin typeface="GoogleRoboto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normalizeH="0" baseline="0" dirty="0" err="1">
                <a:ln/>
                <a:solidFill>
                  <a:schemeClr val="accent4"/>
                </a:solidFill>
                <a:cs typeface="Arial" panose="020B0604020202020204" pitchFamily="34" charset="0"/>
              </a:rPr>
              <a:t>Bibliotecă</a:t>
            </a:r>
            <a:r>
              <a:rPr kumimoji="0" lang="en-US" altLang="en-US" b="1" i="0" u="none" strike="noStrike" normalizeH="0" baseline="0" dirty="0">
                <a:ln/>
                <a:solidFill>
                  <a:schemeClr val="accent4"/>
                </a:solidFill>
                <a:cs typeface="Arial" panose="020B0604020202020204" pitchFamily="34" charset="0"/>
              </a:rPr>
              <a:t>: </a:t>
            </a:r>
            <a:r>
              <a:rPr kumimoji="0" lang="ro-RO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Conține lecțiile/cursurile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digitale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 interactive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finalizate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 </a:t>
            </a:r>
            <a:r>
              <a:rPr kumimoji="0" lang="ro-RO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 sau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cele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realizate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 de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alți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 </a:t>
            </a:r>
            <a:r>
              <a:rPr kumimoji="0" lang="en-US" altLang="en-US" b="1" i="0" u="none" strike="noStrike" normalizeH="0" baseline="0" dirty="0" err="1">
                <a:ln/>
                <a:solidFill>
                  <a:srgbClr val="E9E6DF"/>
                </a:solidFill>
                <a:cs typeface="Arial" panose="020B0604020202020204" pitchFamily="34" charset="0"/>
              </a:rPr>
              <a:t>autori</a:t>
            </a:r>
            <a:r>
              <a:rPr kumimoji="0" lang="en-US" altLang="en-US" b="1" i="0" u="none" strike="noStrike" normalizeH="0" baseline="0" dirty="0">
                <a:ln/>
                <a:solidFill>
                  <a:srgbClr val="E9E6DF"/>
                </a:solidFill>
                <a:cs typeface="Arial" panose="020B0604020202020204" pitchFamily="34" charset="0"/>
              </a:rPr>
              <a:t>.</a:t>
            </a:r>
            <a:endParaRPr kumimoji="0" lang="en-US" altLang="en-US" sz="2400" b="1" i="0" u="none" strike="noStrike" normalizeH="0" baseline="0" dirty="0">
              <a:ln/>
              <a:solidFill>
                <a:srgbClr val="E9E6D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74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stituent număr diapozitiv 3">
            <a:extLst>
              <a:ext uri="{FF2B5EF4-FFF2-40B4-BE49-F238E27FC236}">
                <a16:creationId xmlns:a16="http://schemas.microsoft.com/office/drawing/2014/main" id="{B5F17980-891D-EE35-35E2-F2C70A7645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Imagine 5">
            <a:extLst>
              <a:ext uri="{FF2B5EF4-FFF2-40B4-BE49-F238E27FC236}">
                <a16:creationId xmlns:a16="http://schemas.microsoft.com/office/drawing/2014/main" id="{BCAD470A-2698-0650-CEF0-5BB8DF503A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7691" y="1073292"/>
            <a:ext cx="9271381" cy="578470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3D56F32-143A-0C7F-1E65-1974C6DFA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5361" y="-422787"/>
            <a:ext cx="7516794" cy="2032819"/>
          </a:xfrm>
        </p:spPr>
        <p:txBody>
          <a:bodyPr/>
          <a:lstStyle/>
          <a:p>
            <a:r>
              <a:rPr lang="ro-RO" dirty="0" err="1"/>
              <a:t>Interfata</a:t>
            </a:r>
            <a:r>
              <a:rPr lang="ro-RO" dirty="0"/>
              <a:t> </a:t>
            </a:r>
            <a:r>
              <a:rPr lang="ro-RO" dirty="0" err="1"/>
              <a:t>livresq</a:t>
            </a:r>
            <a:r>
              <a:rPr lang="ro-RO" dirty="0"/>
              <a:t> atelier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75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E4F0B-A6EB-861C-1C34-CAA9BDE47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 Black" panose="020B0A04020102020204" pitchFamily="34" charset="0"/>
              </a:rPr>
              <a:t>Sec</a:t>
            </a:r>
            <a:r>
              <a:rPr lang="ro-RO" sz="3200" dirty="0" err="1">
                <a:latin typeface="Arial Black" panose="020B0A04020102020204" pitchFamily="34" charset="0"/>
              </a:rPr>
              <a:t>țiunea</a:t>
            </a:r>
            <a:r>
              <a:rPr lang="ro-RO" sz="3200" dirty="0">
                <a:latin typeface="Arial Black" panose="020B0A04020102020204" pitchFamily="34" charset="0"/>
              </a:rPr>
              <a:t> și proiectul</a:t>
            </a:r>
            <a:endParaRPr lang="en-US" sz="32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F97739-E0DF-24F3-7886-013A799A52C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4398" y="2011363"/>
            <a:ext cx="8445911" cy="4155757"/>
          </a:xfrm>
        </p:spPr>
        <p:txBody>
          <a:bodyPr>
            <a:normAutofit/>
          </a:bodyPr>
          <a:lstStyle/>
          <a:p>
            <a:pPr algn="l"/>
            <a:r>
              <a:rPr lang="ro-RO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 afară de </a:t>
            </a:r>
            <a:r>
              <a:rPr lang="ro-RO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resurse</a:t>
            </a:r>
            <a:r>
              <a:rPr lang="ro-RO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LIVRESQ mai lucrează cu două concepte de bază: </a:t>
            </a:r>
            <a:r>
              <a:rPr lang="ro-RO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secțiunea</a:t>
            </a:r>
            <a:r>
              <a:rPr lang="ro-RO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o-RO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și </a:t>
            </a:r>
            <a:r>
              <a:rPr lang="ro-RO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proiectul</a:t>
            </a:r>
            <a:r>
              <a:rPr lang="ro-RO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  <a:endParaRPr lang="ro-RO" b="0" i="0" dirty="0">
              <a:solidFill>
                <a:srgbClr val="000000"/>
              </a:solidFill>
              <a:effectLst/>
              <a:latin typeface="GoogleRoboto"/>
            </a:endParaRPr>
          </a:p>
          <a:p>
            <a:pPr algn="l">
              <a:spcAft>
                <a:spcPts val="600"/>
              </a:spcAft>
            </a:pPr>
            <a:r>
              <a:rPr lang="ro-RO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Secțiune</a:t>
            </a:r>
            <a:r>
              <a:rPr lang="ro-RO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- Element constituent al unei lecții echivalent cu capitolul sau subcapitolul (din punct de vedere tehnic, cu o pagină web)</a:t>
            </a:r>
            <a:endParaRPr lang="ro-RO" b="0" i="0" dirty="0">
              <a:solidFill>
                <a:srgbClr val="000000"/>
              </a:solidFill>
              <a:effectLst/>
              <a:latin typeface="GoogleRoboto"/>
            </a:endParaRPr>
          </a:p>
          <a:p>
            <a:pPr algn="l">
              <a:spcAft>
                <a:spcPts val="600"/>
              </a:spcAft>
            </a:pPr>
            <a:endParaRPr lang="ro-RO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>
              <a:spcAft>
                <a:spcPts val="600"/>
              </a:spcAft>
            </a:pPr>
            <a:r>
              <a:rPr lang="ro-RO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Structura unei secțiuni - </a:t>
            </a:r>
            <a:r>
              <a:rPr lang="ro-RO" b="0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rânduri</a:t>
            </a:r>
            <a:r>
              <a:rPr lang="ro-RO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și </a:t>
            </a:r>
            <a:r>
              <a:rPr lang="ro-RO" b="0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celule</a:t>
            </a:r>
            <a:r>
              <a:rPr lang="ro-RO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pPr marL="0" indent="0" algn="l">
              <a:spcAft>
                <a:spcPts val="600"/>
              </a:spcAft>
              <a:buNone/>
            </a:pPr>
            <a:r>
              <a:rPr lang="ro-RO" b="0" i="0" dirty="0">
                <a:solidFill>
                  <a:srgbClr val="000000"/>
                </a:solidFill>
                <a:effectLst/>
                <a:latin typeface="GoogleRoboto"/>
              </a:rPr>
              <a:t> </a:t>
            </a:r>
          </a:p>
          <a:p>
            <a:pPr algn="l">
              <a:spcAft>
                <a:spcPts val="600"/>
              </a:spcAft>
            </a:pPr>
            <a:r>
              <a:rPr lang="ro-RO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Proiect</a:t>
            </a:r>
            <a:r>
              <a:rPr lang="ro-RO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- o grupare structurată de secțiuni care formează lecția/cursul. În proiect se definește cuprinsul și elemente de design care se regăsesc în produsul final.</a:t>
            </a:r>
            <a:endParaRPr lang="ro-RO" b="0" i="0" dirty="0">
              <a:solidFill>
                <a:srgbClr val="000000"/>
              </a:solidFill>
              <a:effectLst/>
              <a:latin typeface="GoogleRoboto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E0D061-7327-A55C-AF6A-A95C24DD8B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0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FB23BF-7113-F90B-F3AF-F3A574968B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CA2EA-3605-855C-8BC3-50BDD96B6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-273972"/>
            <a:ext cx="10363202" cy="1603462"/>
          </a:xfrm>
        </p:spPr>
        <p:txBody>
          <a:bodyPr/>
          <a:lstStyle/>
          <a:p>
            <a:r>
              <a:rPr lang="ro-RO" dirty="0"/>
              <a:t>Caracteristici de </a:t>
            </a:r>
            <a:r>
              <a:rPr lang="ro-RO" dirty="0" err="1"/>
              <a:t>baz</a:t>
            </a:r>
            <a:r>
              <a:rPr lang="en-US" dirty="0"/>
              <a:t>a</a:t>
            </a:r>
          </a:p>
        </p:txBody>
      </p:sp>
      <p:graphicFrame>
        <p:nvGraphicFramePr>
          <p:cNvPr id="6" name="Table 11">
            <a:extLst>
              <a:ext uri="{FF2B5EF4-FFF2-40B4-BE49-F238E27FC236}">
                <a16:creationId xmlns:a16="http://schemas.microsoft.com/office/drawing/2014/main" id="{AE3C03CE-67A1-B932-5A64-4B58684CFB60}"/>
              </a:ext>
            </a:extLst>
          </p:cNvPr>
          <p:cNvGraphicFramePr>
            <a:graphicFrameLocks noGrp="1"/>
          </p:cNvGraphicFramePr>
          <p:nvPr>
            <p:ph type="tbl" sz="quarter" idx="11"/>
            <p:extLst>
              <p:ext uri="{D42A27DB-BD31-4B8C-83A1-F6EECF244321}">
                <p14:modId xmlns:p14="http://schemas.microsoft.com/office/powerpoint/2010/main" val="3038918134"/>
              </p:ext>
            </p:extLst>
          </p:nvPr>
        </p:nvGraphicFramePr>
        <p:xfrm>
          <a:off x="216310" y="1090440"/>
          <a:ext cx="11238270" cy="5014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9135">
                  <a:extLst>
                    <a:ext uri="{9D8B030D-6E8A-4147-A177-3AD203B41FA5}">
                      <a16:colId xmlns:a16="http://schemas.microsoft.com/office/drawing/2014/main" val="3233966979"/>
                    </a:ext>
                  </a:extLst>
                </a:gridCol>
                <a:gridCol w="5619135">
                  <a:extLst>
                    <a:ext uri="{9D8B030D-6E8A-4147-A177-3AD203B41FA5}">
                      <a16:colId xmlns:a16="http://schemas.microsoft.com/office/drawing/2014/main" val="1158840958"/>
                    </a:ext>
                  </a:extLst>
                </a:gridCol>
              </a:tblGrid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dirty="0">
                          <a:solidFill>
                            <a:schemeClr val="tx1"/>
                          </a:solidFill>
                        </a:rPr>
                        <a:t>Resursa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o-RO" sz="2400" dirty="0">
                          <a:solidFill>
                            <a:schemeClr val="tx1"/>
                          </a:solidFill>
                        </a:rPr>
                        <a:t>Descriere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3213590700"/>
                  </a:ext>
                </a:extLst>
              </a:tr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>
                          <a:solidFill>
                            <a:schemeClr val="tx1"/>
                          </a:solidFill>
                        </a:rPr>
                        <a:t>Șabloane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Utilizatorul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poate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accesa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conținut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editabil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proiecte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secțiuni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resurse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efecte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deja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echipa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LIVRESQ.</a:t>
                      </a:r>
                      <a:endParaRPr lang="ro-RO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cest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conținut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 poate adăuga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proiectele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personale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accesează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din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Organizator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Șabloane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2830826746"/>
                  </a:ext>
                </a:extLst>
              </a:tr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>
                          <a:solidFill>
                            <a:schemeClr val="tx1"/>
                          </a:solidFill>
                        </a:rPr>
                        <a:t>Imagini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Tipuri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imagini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acceptate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.jpg</a:t>
                      </a:r>
                    </a:p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png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2517333721"/>
                  </a:ext>
                </a:extLst>
              </a:tr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>
                          <a:solidFill>
                            <a:schemeClr val="tx1"/>
                          </a:solidFill>
                        </a:rPr>
                        <a:t>Galerii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Galeriile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sunt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grupuri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imagini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pe care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utilizatorul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poate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adăuga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materialul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educațional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realizat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3321589815"/>
                  </a:ext>
                </a:extLst>
              </a:tr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>
                          <a:solidFill>
                            <a:schemeClr val="tx1"/>
                          </a:solidFill>
                        </a:rPr>
                        <a:t>Celule de text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Celulele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text sunt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folosite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pentru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adăuga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text (cu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tipuri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formate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și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stiluri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la un curs/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lec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ție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3345832805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A77BD8-89EC-4327-AE5F-C14E66361F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" y="6246254"/>
            <a:ext cx="631065" cy="296214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93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62B2F-534F-A196-1186-33D282CE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-273972"/>
            <a:ext cx="10363202" cy="1603462"/>
          </a:xfrm>
        </p:spPr>
        <p:txBody>
          <a:bodyPr/>
          <a:lstStyle/>
          <a:p>
            <a:r>
              <a:rPr lang="ro-RO" dirty="0"/>
              <a:t>Caracteristici de baza</a:t>
            </a:r>
            <a:endParaRPr lang="en-US" dirty="0"/>
          </a:p>
        </p:txBody>
      </p:sp>
      <p:graphicFrame>
        <p:nvGraphicFramePr>
          <p:cNvPr id="6" name="Table 11">
            <a:extLst>
              <a:ext uri="{FF2B5EF4-FFF2-40B4-BE49-F238E27FC236}">
                <a16:creationId xmlns:a16="http://schemas.microsoft.com/office/drawing/2014/main" id="{2EE5D6E7-8306-54E8-220A-099D3B755FFE}"/>
              </a:ext>
            </a:extLst>
          </p:cNvPr>
          <p:cNvGraphicFramePr>
            <a:graphicFrameLocks noGrp="1"/>
          </p:cNvGraphicFramePr>
          <p:nvPr>
            <p:ph type="tbl" sz="quarter" idx="11"/>
            <p:extLst>
              <p:ext uri="{D42A27DB-BD31-4B8C-83A1-F6EECF244321}">
                <p14:modId xmlns:p14="http://schemas.microsoft.com/office/powerpoint/2010/main" val="3843368937"/>
              </p:ext>
            </p:extLst>
          </p:nvPr>
        </p:nvGraphicFramePr>
        <p:xfrm>
          <a:off x="196646" y="1329490"/>
          <a:ext cx="11238270" cy="4911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9135">
                  <a:extLst>
                    <a:ext uri="{9D8B030D-6E8A-4147-A177-3AD203B41FA5}">
                      <a16:colId xmlns:a16="http://schemas.microsoft.com/office/drawing/2014/main" val="3233966979"/>
                    </a:ext>
                  </a:extLst>
                </a:gridCol>
                <a:gridCol w="5619135">
                  <a:extLst>
                    <a:ext uri="{9D8B030D-6E8A-4147-A177-3AD203B41FA5}">
                      <a16:colId xmlns:a16="http://schemas.microsoft.com/office/drawing/2014/main" val="1158840958"/>
                    </a:ext>
                  </a:extLst>
                </a:gridCol>
              </a:tblGrid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>
                          <a:solidFill>
                            <a:schemeClr val="tx1"/>
                          </a:solidFill>
                        </a:rPr>
                        <a:t>Chestionare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Tipurile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chestionare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care pot fi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folosite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în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LIVRESQ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Răspuns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unic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Răspuns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multiplu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Drag and Drop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Alegere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din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listă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Reordonare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Răspuns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liber</a:t>
                      </a: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2830826746"/>
                  </a:ext>
                </a:extLst>
              </a:tr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>
                          <a:solidFill>
                            <a:schemeClr val="tx1"/>
                          </a:solidFill>
                        </a:rPr>
                        <a:t>Clipuri video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Clipul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video se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poate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încărca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direct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în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lecție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folosește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un link YouTube</a:t>
                      </a:r>
                    </a:p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Incorporat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cu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iFrame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din alt site</a:t>
                      </a: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2517333721"/>
                  </a:ext>
                </a:extLst>
              </a:tr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>
                          <a:solidFill>
                            <a:schemeClr val="tx1"/>
                          </a:solidFill>
                        </a:rPr>
                        <a:t>Atașamente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3321589815"/>
                  </a:ext>
                </a:extLst>
              </a:tr>
              <a:tr h="785097">
                <a:tc>
                  <a:txBody>
                    <a:bodyPr/>
                    <a:lstStyle/>
                    <a:p>
                      <a:pPr algn="l"/>
                      <a:r>
                        <a:rPr lang="ro-RO" sz="2400" b="1" dirty="0" err="1">
                          <a:solidFill>
                            <a:schemeClr val="tx1"/>
                          </a:solidFill>
                        </a:rPr>
                        <a:t>Hyperlinkuri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Util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zatorul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poate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adăuga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hyperlinkuri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ale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oricărui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tip de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resursă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Funcția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găsește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în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panoul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Proprietăți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butonul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Acțiune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186" marR="95186" marT="47593" marB="47593" anchor="ctr"/>
                </a:tc>
                <a:extLst>
                  <a:ext uri="{0D108BD9-81ED-4DB2-BD59-A6C34878D82A}">
                    <a16:rowId xmlns:a16="http://schemas.microsoft.com/office/drawing/2014/main" val="3345832805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F6EF25-1A43-B685-800B-85D36602EF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" y="6246254"/>
            <a:ext cx="631065" cy="296214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26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</p:sld>
</file>

<file path=ppt/theme/theme1.xml><?xml version="1.0" encoding="utf-8"?>
<a:theme xmlns:a="http://schemas.openxmlformats.org/drawingml/2006/main" name="Custom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22318419_win32_SL_V9" id="{8502042B-488E-4F33-AD20-77B40A1BC1AA}" vid="{A90C26AF-23CA-48C5-BFF9-84DC7B1C917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68EFD9E-464D-4A64-8503-21EC026015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7B53FD5-8F3E-4406-8404-9F78B5E6376E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B133F63F-9110-40E7-9727-485934F41506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5163</TotalTime>
  <Words>1642</Words>
  <Application>Microsoft Office PowerPoint</Application>
  <PresentationFormat>Ecran lat</PresentationFormat>
  <Paragraphs>221</Paragraphs>
  <Slides>23</Slides>
  <Notes>22</Notes>
  <HiddenSlides>0</HiddenSlides>
  <MMClips>0</MMClips>
  <ScaleCrop>false</ScaleCrop>
  <HeadingPairs>
    <vt:vector size="6" baseType="variant">
      <vt:variant>
        <vt:lpstr>Fonturi utilizate</vt:lpstr>
      </vt:variant>
      <vt:variant>
        <vt:i4>10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23</vt:i4>
      </vt:variant>
    </vt:vector>
  </HeadingPairs>
  <TitlesOfParts>
    <vt:vector size="34" baseType="lpstr">
      <vt:lpstr>Aptos</vt:lpstr>
      <vt:lpstr>Arial</vt:lpstr>
      <vt:lpstr>Arial Black</vt:lpstr>
      <vt:lpstr>Bahnschrift</vt:lpstr>
      <vt:lpstr>Bahnschrift Light SemiCondensed</vt:lpstr>
      <vt:lpstr>Calibri</vt:lpstr>
      <vt:lpstr>GoogleRoboto</vt:lpstr>
      <vt:lpstr>Roboto</vt:lpstr>
      <vt:lpstr>Tenorite</vt:lpstr>
      <vt:lpstr>Wingdings</vt:lpstr>
      <vt:lpstr>Custom</vt:lpstr>
      <vt:lpstr>Prezentare PowerPoint</vt:lpstr>
      <vt:lpstr>Prezentare PowerPoint</vt:lpstr>
      <vt:lpstr>utilizări</vt:lpstr>
      <vt:lpstr>Livresq are la bază conceptul de resursă</vt:lpstr>
      <vt:lpstr>Zone de lucru în livresq</vt:lpstr>
      <vt:lpstr>Interfata livresq atelier</vt:lpstr>
      <vt:lpstr>Secțiunea și proiectul</vt:lpstr>
      <vt:lpstr>Caracteristici de baza</vt:lpstr>
      <vt:lpstr>Caracteristici de baza</vt:lpstr>
      <vt:lpstr>Caracteristici de baza</vt:lpstr>
      <vt:lpstr>Caracteristici avansate</vt:lpstr>
      <vt:lpstr>Prezentare PowerPoint</vt:lpstr>
      <vt:lpstr>Prezentare PowerPoint</vt:lpstr>
      <vt:lpstr>AI Generator pentru e-Learning</vt:lpstr>
      <vt:lpstr>Exportarea conținutului creat în livresq</vt:lpstr>
      <vt:lpstr>Publicarea unui material livresq</vt:lpstr>
      <vt:lpstr>Publicarea în biblioteca publica livresq</vt:lpstr>
      <vt:lpstr>Cont free, pro și premium</vt:lpstr>
      <vt:lpstr>Conturi pro și premium</vt:lpstr>
      <vt:lpstr>Omologare lecții</vt:lpstr>
      <vt:lpstr>Omologare lecții</vt:lpstr>
      <vt:lpstr>Exemple:</vt:lpstr>
      <vt:lpstr>Mulțumesc!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deck</dc:title>
  <cp:lastModifiedBy>laptop</cp:lastModifiedBy>
  <cp:revision>22</cp:revision>
  <dcterms:created xsi:type="dcterms:W3CDTF">2024-01-04T07:32:45Z</dcterms:created>
  <dcterms:modified xsi:type="dcterms:W3CDTF">2024-12-01T18:14:31Z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