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embeddedFontLst>
    <p:embeddedFont>
      <p:font typeface="Dela Gothic One"/>
      <p:regular r:id="rId15"/>
    </p:embeddedFont>
    <p:embeddedFont>
      <p:font typeface="Dela Gothic One"/>
      <p:regular r:id="rId16"/>
    </p:embeddedFont>
    <p:embeddedFont>
      <p:font typeface="DM Sans"/>
      <p:regular r:id="rId17"/>
    </p:embeddedFont>
    <p:embeddedFont>
      <p:font typeface="DM Sans"/>
      <p:regular r:id="rId18"/>
    </p:embeddedFont>
    <p:embeddedFont>
      <p:font typeface="DM Sans"/>
      <p:regular r:id="rId19"/>
    </p:embeddedFont>
    <p:embeddedFont>
      <p:font typeface="DM Sans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font" Target="fonts/font1.fntdata"/><Relationship Id="rId16" Type="http://schemas.openxmlformats.org/officeDocument/2006/relationships/font" Target="fonts/font2.fntdata"/><Relationship Id="rId17" Type="http://schemas.openxmlformats.org/officeDocument/2006/relationships/font" Target="fonts/font3.fntdata"/><Relationship Id="rId18" Type="http://schemas.openxmlformats.org/officeDocument/2006/relationships/font" Target="fonts/font4.fntdata"/><Relationship Id="rId19" Type="http://schemas.openxmlformats.org/officeDocument/2006/relationships/font" Target="fonts/font5.fntdata"/><Relationship Id="rId20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465064"/>
            <a:ext cx="7627382" cy="39343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700"/>
              </a:lnSpc>
              <a:buNone/>
            </a:pPr>
            <a:r>
              <a:rPr lang="en-US" sz="61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Atribute prioritare și descriptori de nivel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6244709" y="5724287"/>
            <a:ext cx="76273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Acest document prezintă atributele cheie și descriptorii pentru diferite niveluri educaționale, de la preșcolar la liceal. Aceste atribute sunt esențiale pentru dezvoltarea completă a elevilor.</a:t>
            </a:r>
            <a:endParaRPr lang="en-US" sz="1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960358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Comunicativ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54391" y="1997988"/>
            <a:ext cx="30480" cy="5271254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5" name="Shape 2"/>
          <p:cNvSpPr/>
          <p:nvPr/>
        </p:nvSpPr>
        <p:spPr>
          <a:xfrm>
            <a:off x="6782872" y="2470190"/>
            <a:ext cx="758309" cy="30480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6" name="Shape 3"/>
          <p:cNvSpPr/>
          <p:nvPr/>
        </p:nvSpPr>
        <p:spPr>
          <a:xfrm>
            <a:off x="6325910" y="2241709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69023" y="2314337"/>
            <a:ext cx="20109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761208" y="221456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761208" y="2700695"/>
            <a:ext cx="6110883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Participă la discuții variate. Formulează păreri personale. Redă idei folosind diverse instrumente.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6782872" y="4299466"/>
            <a:ext cx="758309" cy="30480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11" name="Shape 8"/>
          <p:cNvSpPr/>
          <p:nvPr/>
        </p:nvSpPr>
        <p:spPr>
          <a:xfrm>
            <a:off x="6325910" y="4070985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26756" y="4143613"/>
            <a:ext cx="285631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7761208" y="4043839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7761208" y="4529971"/>
            <a:ext cx="6110883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Comunică adecvat în diverse contexte. Este preocupat de exprimarea corectă. Ascultă cu atenție.</a:t>
            </a:r>
            <a:endParaRPr lang="en-US" sz="1700" dirty="0"/>
          </a:p>
        </p:txBody>
      </p:sp>
      <p:sp>
        <p:nvSpPr>
          <p:cNvPr id="15" name="Shape 12"/>
          <p:cNvSpPr/>
          <p:nvPr/>
        </p:nvSpPr>
        <p:spPr>
          <a:xfrm>
            <a:off x="6782872" y="6128742"/>
            <a:ext cx="758309" cy="30480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16" name="Shape 13"/>
          <p:cNvSpPr/>
          <p:nvPr/>
        </p:nvSpPr>
        <p:spPr>
          <a:xfrm>
            <a:off x="6325910" y="5900261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418898" y="5972889"/>
            <a:ext cx="30134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761208" y="5873115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7761208" y="6359247"/>
            <a:ext cx="6110883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Comunică eficient în diverse situații. Respectă regulile de comunicare. Caută și citește diverse surse.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1513046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Creativ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58309" y="2550676"/>
            <a:ext cx="3705463" cy="2321362"/>
          </a:xfrm>
          <a:prstGeom prst="roundRect">
            <a:avLst>
              <a:gd name="adj" fmla="val 392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82504" y="2774871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982504" y="3261003"/>
            <a:ext cx="32570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Realizează materiale în manieră proprie. Inventează cântece și povești. Propune soluții noi în jocuri.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4680347" y="2550676"/>
            <a:ext cx="3705463" cy="2321362"/>
          </a:xfrm>
          <a:prstGeom prst="roundRect">
            <a:avLst>
              <a:gd name="adj" fmla="val 392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04542" y="2774871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04542" y="3261003"/>
            <a:ext cx="32570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Este curios să afle lucruri noi. Realizează produse creative simple. Explorează utilizări noi ale cunoștințelor.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309" y="5088612"/>
            <a:ext cx="7627382" cy="1627942"/>
          </a:xfrm>
          <a:prstGeom prst="roundRect">
            <a:avLst>
              <a:gd name="adj" fmla="val 559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82504" y="5312807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2504" y="5798939"/>
            <a:ext cx="7178993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Caută informații în surse variate. Realizează prezentări și proiecte diverse. Formulează soluții originale la probleme.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544360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Reflexiv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44709" y="2825710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387822" y="2898338"/>
            <a:ext cx="20109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6948726" y="28257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948726" y="3311843"/>
            <a:ext cx="3001447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Își exprimă preferințele pentru activități. Lucrează cu colegii pentru rezolvarea problemelor. Cere sprijin când are nevoie.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10166747" y="2825710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267593" y="2898338"/>
            <a:ext cx="285631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0870763" y="28257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870763" y="3311843"/>
            <a:ext cx="3001447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Manifestă interes pentru propria dezvoltare. Înțelege importanța învățării. Formulează întrebări relevante pe teme date.</a:t>
            </a:r>
            <a:endParaRPr lang="en-US" sz="1700" dirty="0"/>
          </a:p>
        </p:txBody>
      </p:sp>
      <p:sp>
        <p:nvSpPr>
          <p:cNvPr id="12" name="Shape 9"/>
          <p:cNvSpPr/>
          <p:nvPr/>
        </p:nvSpPr>
        <p:spPr>
          <a:xfrm>
            <a:off x="6244709" y="5505688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337697" y="5578316"/>
            <a:ext cx="30134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6948726" y="5505688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6948726" y="5991820"/>
            <a:ext cx="6923365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Identifică valori și interese personale. Acordă importanță învățării constante. Caută și organizează informații relevante.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3482935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Colaborativ</a:t>
            </a:r>
            <a:endParaRPr lang="en-US" sz="44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09" y="4520565"/>
            <a:ext cx="4371261" cy="86653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4884" y="571202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974884" y="6198156"/>
            <a:ext cx="393811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Participă la jocuri cu alți copii. Împarte resurse și materiale. Are cel puțin un prieten în grup.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570" y="4520565"/>
            <a:ext cx="4371261" cy="86653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346144" y="571202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5346144" y="6198156"/>
            <a:ext cx="393811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 implică în sarcini de grup. Participă la decizii comune. Oferă și primește sprijin pentru realizarea sarcinilor.</a:t>
            </a:r>
            <a:endParaRPr lang="en-US" sz="17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0830" y="4520565"/>
            <a:ext cx="4371261" cy="86653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717405" y="571202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717405" y="6198156"/>
            <a:ext cx="393811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Participă la proiecte de grup. Își asumă roluri în activități comune. Manifestă respect față de opiniile diferite.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2410420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Autonom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58309" y="3664625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58309" y="4237434"/>
            <a:ext cx="4018359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Realizează sarcini simple independent. Își alege modul de lucru preferat. Folosește aplicații digitale fără ajutor.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5312926" y="3664625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12926" y="4237434"/>
            <a:ext cx="4018359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Își gestionează autonom nevoile de bază. Respectă un program de învățare zilnic. Navighează pe internet cu independență.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67543" y="3664625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67543" y="4237434"/>
            <a:ext cx="4018359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Își gestionează singur nevoile. Își organizează programul de învățare. Are modalități preferate de a învăța.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3363635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Rezilient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58309" y="4726186"/>
            <a:ext cx="13113782" cy="30480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5" name="Shape 2"/>
          <p:cNvSpPr/>
          <p:nvPr/>
        </p:nvSpPr>
        <p:spPr>
          <a:xfrm>
            <a:off x="2856428" y="4726186"/>
            <a:ext cx="30480" cy="758309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6" name="Shape 3"/>
          <p:cNvSpPr/>
          <p:nvPr/>
        </p:nvSpPr>
        <p:spPr>
          <a:xfrm>
            <a:off x="2627947" y="4482465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2771061" y="4555093"/>
            <a:ext cx="20109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1446371" y="570107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Preșcolar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974884" y="6187202"/>
            <a:ext cx="3793688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Continuă activitățile chiar dacă sunt dificile. Încearcă din nou când nu reușește. Se calmează cu ajutorul adultului.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299841" y="4726186"/>
            <a:ext cx="30480" cy="758309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11" name="Shape 8"/>
          <p:cNvSpPr/>
          <p:nvPr/>
        </p:nvSpPr>
        <p:spPr>
          <a:xfrm>
            <a:off x="7071360" y="4482465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172206" y="4555093"/>
            <a:ext cx="285631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5889784" y="570107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Primar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5418296" y="6187202"/>
            <a:ext cx="3793688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Menține o atitudine pozitivă în fața dificultăților. Continuă să caute soluții. Utilizează tehnici pentru gestionarea emoțiilor.</a:t>
            </a:r>
            <a:endParaRPr lang="en-US" sz="1700" dirty="0"/>
          </a:p>
        </p:txBody>
      </p:sp>
      <p:sp>
        <p:nvSpPr>
          <p:cNvPr id="15" name="Shape 12"/>
          <p:cNvSpPr/>
          <p:nvPr/>
        </p:nvSpPr>
        <p:spPr>
          <a:xfrm>
            <a:off x="11743253" y="4726186"/>
            <a:ext cx="30480" cy="758309"/>
          </a:xfrm>
          <a:prstGeom prst="roundRect">
            <a:avLst>
              <a:gd name="adj" fmla="val 298550"/>
            </a:avLst>
          </a:prstGeom>
          <a:solidFill>
            <a:srgbClr val="8D2424"/>
          </a:solidFill>
          <a:ln/>
        </p:spPr>
      </p:sp>
      <p:sp>
        <p:nvSpPr>
          <p:cNvPr id="16" name="Shape 13"/>
          <p:cNvSpPr/>
          <p:nvPr/>
        </p:nvSpPr>
        <p:spPr>
          <a:xfrm>
            <a:off x="11514773" y="4482465"/>
            <a:ext cx="487442" cy="487442"/>
          </a:xfrm>
          <a:prstGeom prst="roundRect">
            <a:avLst>
              <a:gd name="adj" fmla="val 18669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1607760" y="4555093"/>
            <a:ext cx="301347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10333196" y="570107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Gimnazial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9861709" y="6187202"/>
            <a:ext cx="3793688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Înțelege că greșelile fac parte din învățare. Reflectează asupra propriilor greșeli. Gestionează eficient emoțiile puternice.</a:t>
            </a:r>
            <a:endParaRPr lang="en-US" sz="1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181338"/>
            <a:ext cx="637460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45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Responsabil și Etic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309" y="2327315"/>
            <a:ext cx="4154567" cy="25677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8309" y="5165765"/>
            <a:ext cx="4154567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Responsabilitate de mediu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58309" y="6008132"/>
            <a:ext cx="4154567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Elevii participă la activități de protecție a mediului și dezvoltare durabilă, de la preșcolar la liceal.</a:t>
            </a:r>
            <a:endParaRPr lang="en-US" sz="17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798" y="2327315"/>
            <a:ext cx="4154686" cy="25677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7798" y="5165765"/>
            <a:ext cx="3307080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Comportament etic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7798" y="5651897"/>
            <a:ext cx="4154686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Elevii învață să respecte regulile, să fie empatici și să acționeze cu integritate în diverse situații.</a:t>
            </a:r>
            <a:endParaRPr lang="en-US" sz="17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405" y="2327315"/>
            <a:ext cx="4154567" cy="25677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7405" y="5165765"/>
            <a:ext cx="4154567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00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Utilizare responsabilă a tehnologiei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7405" y="6008132"/>
            <a:ext cx="4154567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De la preșcolar la liceal, elevii învață să folosească tehnologia și internetul în mod etic și sigur.</a:t>
            </a:r>
            <a:endParaRPr lang="en-US" sz="1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2024-11-23T20:57:51Z</dcterms:created>
  <dcterms:modified xsi:type="dcterms:W3CDTF">2024-11-23T20:57:51Z</dcterms:modified>
</cp:coreProperties>
</file>